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4"/>
  </p:sldMasterIdLst>
  <p:sldIdLst>
    <p:sldId id="299" r:id="rId5"/>
    <p:sldId id="300" r:id="rId6"/>
    <p:sldId id="353" r:id="rId7"/>
    <p:sldId id="313" r:id="rId8"/>
    <p:sldId id="312" r:id="rId9"/>
    <p:sldId id="351" r:id="rId10"/>
    <p:sldId id="346" r:id="rId11"/>
    <p:sldId id="345" r:id="rId12"/>
    <p:sldId id="339" r:id="rId13"/>
    <p:sldId id="327" r:id="rId14"/>
    <p:sldId id="341" r:id="rId15"/>
    <p:sldId id="328" r:id="rId16"/>
    <p:sldId id="342" r:id="rId17"/>
    <p:sldId id="330" r:id="rId18"/>
    <p:sldId id="343" r:id="rId19"/>
    <p:sldId id="331" r:id="rId20"/>
    <p:sldId id="344" r:id="rId21"/>
    <p:sldId id="332" r:id="rId22"/>
    <p:sldId id="347" r:id="rId23"/>
    <p:sldId id="334" r:id="rId24"/>
    <p:sldId id="287" r:id="rId25"/>
    <p:sldId id="326" r:id="rId26"/>
    <p:sldId id="257" r:id="rId27"/>
    <p:sldId id="301" r:id="rId28"/>
    <p:sldId id="259" r:id="rId29"/>
    <p:sldId id="319" r:id="rId30"/>
    <p:sldId id="335" r:id="rId31"/>
    <p:sldId id="302" r:id="rId32"/>
    <p:sldId id="323" r:id="rId33"/>
    <p:sldId id="321" r:id="rId34"/>
    <p:sldId id="348" r:id="rId35"/>
    <p:sldId id="349" r:id="rId36"/>
    <p:sldId id="350" r:id="rId37"/>
    <p:sldId id="325" r:id="rId38"/>
    <p:sldId id="324" r:id="rId39"/>
    <p:sldId id="340" r:id="rId40"/>
    <p:sldId id="336" r:id="rId41"/>
    <p:sldId id="337" r:id="rId42"/>
    <p:sldId id="338" r:id="rId43"/>
    <p:sldId id="303" r:id="rId44"/>
    <p:sldId id="272" r:id="rId45"/>
    <p:sldId id="273" r:id="rId46"/>
    <p:sldId id="290" r:id="rId47"/>
    <p:sldId id="304" r:id="rId48"/>
    <p:sldId id="305" r:id="rId49"/>
    <p:sldId id="306" r:id="rId50"/>
    <p:sldId id="307" r:id="rId51"/>
    <p:sldId id="308" r:id="rId52"/>
  </p:sldIdLst>
  <p:sldSz cx="12192000" cy="6858000"/>
  <p:notesSz cx="6858000" cy="9144000"/>
  <p:defaultTextStyle>
    <a:defPPr>
      <a:defRPr lang="ar-KW"/>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4660"/>
  </p:normalViewPr>
  <p:slideViewPr>
    <p:cSldViewPr snapToGrid="0">
      <p:cViewPr varScale="1">
        <p:scale>
          <a:sx n="85" d="100"/>
          <a:sy n="85" d="100"/>
        </p:scale>
        <p:origin x="18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r-KW"/>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KW"/>
          </a:p>
        </p:txBody>
      </p:sp>
      <p:sp>
        <p:nvSpPr>
          <p:cNvPr id="4" name="Date Placeholder 3"/>
          <p:cNvSpPr>
            <a:spLocks noGrp="1"/>
          </p:cNvSpPr>
          <p:nvPr>
            <p:ph type="dt" sz="half" idx="10"/>
          </p:nvPr>
        </p:nvSpPr>
        <p:spPr/>
        <p:txBody>
          <a:bodyPr/>
          <a:lstStyle/>
          <a:p>
            <a:fld id="{AC9385AF-4AC3-476C-B73A-A0CDAA8DABFA}" type="datetimeFigureOut">
              <a:rPr lang="ar-KW" smtClean="0"/>
              <a:t>12/10/1444</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72FA47A3-0D59-4EC0-855E-0418E434C063}" type="slidenum">
              <a:rPr lang="ar-KW" smtClean="0"/>
              <a:t>‹#›</a:t>
            </a:fld>
            <a:endParaRPr lang="ar-KW"/>
          </a:p>
        </p:txBody>
      </p:sp>
    </p:spTree>
    <p:extLst>
      <p:ext uri="{BB962C8B-B14F-4D97-AF65-F5344CB8AC3E}">
        <p14:creationId xmlns:p14="http://schemas.microsoft.com/office/powerpoint/2010/main" val="1927000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KW"/>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Date Placeholder 3"/>
          <p:cNvSpPr>
            <a:spLocks noGrp="1"/>
          </p:cNvSpPr>
          <p:nvPr>
            <p:ph type="dt" sz="half" idx="10"/>
          </p:nvPr>
        </p:nvSpPr>
        <p:spPr/>
        <p:txBody>
          <a:bodyPr/>
          <a:lstStyle/>
          <a:p>
            <a:fld id="{AC9385AF-4AC3-476C-B73A-A0CDAA8DABFA}" type="datetimeFigureOut">
              <a:rPr lang="ar-KW" smtClean="0"/>
              <a:t>12/10/1444</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72FA47A3-0D59-4EC0-855E-0418E434C063}" type="slidenum">
              <a:rPr lang="ar-KW" smtClean="0"/>
              <a:t>‹#›</a:t>
            </a:fld>
            <a:endParaRPr lang="ar-KW"/>
          </a:p>
        </p:txBody>
      </p:sp>
    </p:spTree>
    <p:extLst>
      <p:ext uri="{BB962C8B-B14F-4D97-AF65-F5344CB8AC3E}">
        <p14:creationId xmlns:p14="http://schemas.microsoft.com/office/powerpoint/2010/main" val="66090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ar-KW"/>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Date Placeholder 3"/>
          <p:cNvSpPr>
            <a:spLocks noGrp="1"/>
          </p:cNvSpPr>
          <p:nvPr>
            <p:ph type="dt" sz="half" idx="10"/>
          </p:nvPr>
        </p:nvSpPr>
        <p:spPr/>
        <p:txBody>
          <a:bodyPr/>
          <a:lstStyle/>
          <a:p>
            <a:fld id="{AC9385AF-4AC3-476C-B73A-A0CDAA8DABFA}" type="datetimeFigureOut">
              <a:rPr lang="ar-KW" smtClean="0"/>
              <a:t>12/10/1444</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72FA47A3-0D59-4EC0-855E-0418E434C063}" type="slidenum">
              <a:rPr lang="ar-KW" smtClean="0"/>
              <a:t>‹#›</a:t>
            </a:fld>
            <a:endParaRPr lang="ar-KW"/>
          </a:p>
        </p:txBody>
      </p:sp>
    </p:spTree>
    <p:extLst>
      <p:ext uri="{BB962C8B-B14F-4D97-AF65-F5344CB8AC3E}">
        <p14:creationId xmlns:p14="http://schemas.microsoft.com/office/powerpoint/2010/main" val="2270332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KW"/>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Date Placeholder 3"/>
          <p:cNvSpPr>
            <a:spLocks noGrp="1"/>
          </p:cNvSpPr>
          <p:nvPr>
            <p:ph type="dt" sz="half" idx="10"/>
          </p:nvPr>
        </p:nvSpPr>
        <p:spPr/>
        <p:txBody>
          <a:bodyPr/>
          <a:lstStyle/>
          <a:p>
            <a:fld id="{AC9385AF-4AC3-476C-B73A-A0CDAA8DABFA}" type="datetimeFigureOut">
              <a:rPr lang="ar-KW" smtClean="0"/>
              <a:t>12/10/1444</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72FA47A3-0D59-4EC0-855E-0418E434C063}" type="slidenum">
              <a:rPr lang="ar-KW" smtClean="0"/>
              <a:t>‹#›</a:t>
            </a:fld>
            <a:endParaRPr lang="ar-KW"/>
          </a:p>
        </p:txBody>
      </p:sp>
    </p:spTree>
    <p:extLst>
      <p:ext uri="{BB962C8B-B14F-4D97-AF65-F5344CB8AC3E}">
        <p14:creationId xmlns:p14="http://schemas.microsoft.com/office/powerpoint/2010/main" val="4056046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r-KW"/>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9385AF-4AC3-476C-B73A-A0CDAA8DABFA}" type="datetimeFigureOut">
              <a:rPr lang="ar-KW" smtClean="0"/>
              <a:t>12/10/1444</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72FA47A3-0D59-4EC0-855E-0418E434C063}" type="slidenum">
              <a:rPr lang="ar-KW" smtClean="0"/>
              <a:t>‹#›</a:t>
            </a:fld>
            <a:endParaRPr lang="ar-KW"/>
          </a:p>
        </p:txBody>
      </p:sp>
    </p:spTree>
    <p:extLst>
      <p:ext uri="{BB962C8B-B14F-4D97-AF65-F5344CB8AC3E}">
        <p14:creationId xmlns:p14="http://schemas.microsoft.com/office/powerpoint/2010/main" val="1631416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KW"/>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5" name="Date Placeholder 4"/>
          <p:cNvSpPr>
            <a:spLocks noGrp="1"/>
          </p:cNvSpPr>
          <p:nvPr>
            <p:ph type="dt" sz="half" idx="10"/>
          </p:nvPr>
        </p:nvSpPr>
        <p:spPr/>
        <p:txBody>
          <a:bodyPr/>
          <a:lstStyle/>
          <a:p>
            <a:fld id="{AC9385AF-4AC3-476C-B73A-A0CDAA8DABFA}" type="datetimeFigureOut">
              <a:rPr lang="ar-KW" smtClean="0"/>
              <a:t>12/10/1444</a:t>
            </a:fld>
            <a:endParaRPr lang="ar-KW"/>
          </a:p>
        </p:txBody>
      </p:sp>
      <p:sp>
        <p:nvSpPr>
          <p:cNvPr id="6" name="Footer Placeholder 5"/>
          <p:cNvSpPr>
            <a:spLocks noGrp="1"/>
          </p:cNvSpPr>
          <p:nvPr>
            <p:ph type="ftr" sz="quarter" idx="11"/>
          </p:nvPr>
        </p:nvSpPr>
        <p:spPr/>
        <p:txBody>
          <a:bodyPr/>
          <a:lstStyle/>
          <a:p>
            <a:endParaRPr lang="ar-KW"/>
          </a:p>
        </p:txBody>
      </p:sp>
      <p:sp>
        <p:nvSpPr>
          <p:cNvPr id="7" name="Slide Number Placeholder 6"/>
          <p:cNvSpPr>
            <a:spLocks noGrp="1"/>
          </p:cNvSpPr>
          <p:nvPr>
            <p:ph type="sldNum" sz="quarter" idx="12"/>
          </p:nvPr>
        </p:nvSpPr>
        <p:spPr/>
        <p:txBody>
          <a:bodyPr/>
          <a:lstStyle/>
          <a:p>
            <a:fld id="{72FA47A3-0D59-4EC0-855E-0418E434C063}" type="slidenum">
              <a:rPr lang="ar-KW" smtClean="0"/>
              <a:t>‹#›</a:t>
            </a:fld>
            <a:endParaRPr lang="ar-KW"/>
          </a:p>
        </p:txBody>
      </p:sp>
    </p:spTree>
    <p:extLst>
      <p:ext uri="{BB962C8B-B14F-4D97-AF65-F5344CB8AC3E}">
        <p14:creationId xmlns:p14="http://schemas.microsoft.com/office/powerpoint/2010/main" val="2649511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ar-KW"/>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7" name="Date Placeholder 6"/>
          <p:cNvSpPr>
            <a:spLocks noGrp="1"/>
          </p:cNvSpPr>
          <p:nvPr>
            <p:ph type="dt" sz="half" idx="10"/>
          </p:nvPr>
        </p:nvSpPr>
        <p:spPr/>
        <p:txBody>
          <a:bodyPr/>
          <a:lstStyle/>
          <a:p>
            <a:fld id="{AC9385AF-4AC3-476C-B73A-A0CDAA8DABFA}" type="datetimeFigureOut">
              <a:rPr lang="ar-KW" smtClean="0"/>
              <a:t>12/10/1444</a:t>
            </a:fld>
            <a:endParaRPr lang="ar-KW"/>
          </a:p>
        </p:txBody>
      </p:sp>
      <p:sp>
        <p:nvSpPr>
          <p:cNvPr id="8" name="Footer Placeholder 7"/>
          <p:cNvSpPr>
            <a:spLocks noGrp="1"/>
          </p:cNvSpPr>
          <p:nvPr>
            <p:ph type="ftr" sz="quarter" idx="11"/>
          </p:nvPr>
        </p:nvSpPr>
        <p:spPr/>
        <p:txBody>
          <a:bodyPr/>
          <a:lstStyle/>
          <a:p>
            <a:endParaRPr lang="ar-KW"/>
          </a:p>
        </p:txBody>
      </p:sp>
      <p:sp>
        <p:nvSpPr>
          <p:cNvPr id="9" name="Slide Number Placeholder 8"/>
          <p:cNvSpPr>
            <a:spLocks noGrp="1"/>
          </p:cNvSpPr>
          <p:nvPr>
            <p:ph type="sldNum" sz="quarter" idx="12"/>
          </p:nvPr>
        </p:nvSpPr>
        <p:spPr/>
        <p:txBody>
          <a:bodyPr/>
          <a:lstStyle/>
          <a:p>
            <a:fld id="{72FA47A3-0D59-4EC0-855E-0418E434C063}" type="slidenum">
              <a:rPr lang="ar-KW" smtClean="0"/>
              <a:t>‹#›</a:t>
            </a:fld>
            <a:endParaRPr lang="ar-KW"/>
          </a:p>
        </p:txBody>
      </p:sp>
    </p:spTree>
    <p:extLst>
      <p:ext uri="{BB962C8B-B14F-4D97-AF65-F5344CB8AC3E}">
        <p14:creationId xmlns:p14="http://schemas.microsoft.com/office/powerpoint/2010/main" val="806439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KW"/>
          </a:p>
        </p:txBody>
      </p:sp>
      <p:sp>
        <p:nvSpPr>
          <p:cNvPr id="3" name="Date Placeholder 2"/>
          <p:cNvSpPr>
            <a:spLocks noGrp="1"/>
          </p:cNvSpPr>
          <p:nvPr>
            <p:ph type="dt" sz="half" idx="10"/>
          </p:nvPr>
        </p:nvSpPr>
        <p:spPr/>
        <p:txBody>
          <a:bodyPr/>
          <a:lstStyle/>
          <a:p>
            <a:fld id="{AC9385AF-4AC3-476C-B73A-A0CDAA8DABFA}" type="datetimeFigureOut">
              <a:rPr lang="ar-KW" smtClean="0"/>
              <a:t>12/10/1444</a:t>
            </a:fld>
            <a:endParaRPr lang="ar-KW"/>
          </a:p>
        </p:txBody>
      </p:sp>
      <p:sp>
        <p:nvSpPr>
          <p:cNvPr id="4" name="Footer Placeholder 3"/>
          <p:cNvSpPr>
            <a:spLocks noGrp="1"/>
          </p:cNvSpPr>
          <p:nvPr>
            <p:ph type="ftr" sz="quarter" idx="11"/>
          </p:nvPr>
        </p:nvSpPr>
        <p:spPr/>
        <p:txBody>
          <a:bodyPr/>
          <a:lstStyle/>
          <a:p>
            <a:endParaRPr lang="ar-KW"/>
          </a:p>
        </p:txBody>
      </p:sp>
      <p:sp>
        <p:nvSpPr>
          <p:cNvPr id="5" name="Slide Number Placeholder 4"/>
          <p:cNvSpPr>
            <a:spLocks noGrp="1"/>
          </p:cNvSpPr>
          <p:nvPr>
            <p:ph type="sldNum" sz="quarter" idx="12"/>
          </p:nvPr>
        </p:nvSpPr>
        <p:spPr/>
        <p:txBody>
          <a:bodyPr/>
          <a:lstStyle/>
          <a:p>
            <a:fld id="{72FA47A3-0D59-4EC0-855E-0418E434C063}" type="slidenum">
              <a:rPr lang="ar-KW" smtClean="0"/>
              <a:t>‹#›</a:t>
            </a:fld>
            <a:endParaRPr lang="ar-KW"/>
          </a:p>
        </p:txBody>
      </p:sp>
    </p:spTree>
    <p:extLst>
      <p:ext uri="{BB962C8B-B14F-4D97-AF65-F5344CB8AC3E}">
        <p14:creationId xmlns:p14="http://schemas.microsoft.com/office/powerpoint/2010/main" val="145749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9385AF-4AC3-476C-B73A-A0CDAA8DABFA}" type="datetimeFigureOut">
              <a:rPr lang="ar-KW" smtClean="0"/>
              <a:t>12/10/1444</a:t>
            </a:fld>
            <a:endParaRPr lang="ar-KW"/>
          </a:p>
        </p:txBody>
      </p:sp>
      <p:sp>
        <p:nvSpPr>
          <p:cNvPr id="3" name="Footer Placeholder 2"/>
          <p:cNvSpPr>
            <a:spLocks noGrp="1"/>
          </p:cNvSpPr>
          <p:nvPr>
            <p:ph type="ftr" sz="quarter" idx="11"/>
          </p:nvPr>
        </p:nvSpPr>
        <p:spPr/>
        <p:txBody>
          <a:bodyPr/>
          <a:lstStyle/>
          <a:p>
            <a:endParaRPr lang="ar-KW"/>
          </a:p>
        </p:txBody>
      </p:sp>
      <p:sp>
        <p:nvSpPr>
          <p:cNvPr id="4" name="Slide Number Placeholder 3"/>
          <p:cNvSpPr>
            <a:spLocks noGrp="1"/>
          </p:cNvSpPr>
          <p:nvPr>
            <p:ph type="sldNum" sz="quarter" idx="12"/>
          </p:nvPr>
        </p:nvSpPr>
        <p:spPr/>
        <p:txBody>
          <a:bodyPr/>
          <a:lstStyle/>
          <a:p>
            <a:fld id="{72FA47A3-0D59-4EC0-855E-0418E434C063}" type="slidenum">
              <a:rPr lang="ar-KW" smtClean="0"/>
              <a:t>‹#›</a:t>
            </a:fld>
            <a:endParaRPr lang="ar-KW"/>
          </a:p>
        </p:txBody>
      </p:sp>
    </p:spTree>
    <p:extLst>
      <p:ext uri="{BB962C8B-B14F-4D97-AF65-F5344CB8AC3E}">
        <p14:creationId xmlns:p14="http://schemas.microsoft.com/office/powerpoint/2010/main" val="2209829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KW"/>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9385AF-4AC3-476C-B73A-A0CDAA8DABFA}" type="datetimeFigureOut">
              <a:rPr lang="ar-KW" smtClean="0"/>
              <a:t>12/10/1444</a:t>
            </a:fld>
            <a:endParaRPr lang="ar-KW"/>
          </a:p>
        </p:txBody>
      </p:sp>
      <p:sp>
        <p:nvSpPr>
          <p:cNvPr id="6" name="Footer Placeholder 5"/>
          <p:cNvSpPr>
            <a:spLocks noGrp="1"/>
          </p:cNvSpPr>
          <p:nvPr>
            <p:ph type="ftr" sz="quarter" idx="11"/>
          </p:nvPr>
        </p:nvSpPr>
        <p:spPr/>
        <p:txBody>
          <a:bodyPr/>
          <a:lstStyle/>
          <a:p>
            <a:endParaRPr lang="ar-KW"/>
          </a:p>
        </p:txBody>
      </p:sp>
      <p:sp>
        <p:nvSpPr>
          <p:cNvPr id="7" name="Slide Number Placeholder 6"/>
          <p:cNvSpPr>
            <a:spLocks noGrp="1"/>
          </p:cNvSpPr>
          <p:nvPr>
            <p:ph type="sldNum" sz="quarter" idx="12"/>
          </p:nvPr>
        </p:nvSpPr>
        <p:spPr/>
        <p:txBody>
          <a:bodyPr/>
          <a:lstStyle/>
          <a:p>
            <a:fld id="{72FA47A3-0D59-4EC0-855E-0418E434C063}" type="slidenum">
              <a:rPr lang="ar-KW" smtClean="0"/>
              <a:t>‹#›</a:t>
            </a:fld>
            <a:endParaRPr lang="ar-KW"/>
          </a:p>
        </p:txBody>
      </p:sp>
    </p:spTree>
    <p:extLst>
      <p:ext uri="{BB962C8B-B14F-4D97-AF65-F5344CB8AC3E}">
        <p14:creationId xmlns:p14="http://schemas.microsoft.com/office/powerpoint/2010/main" val="2535550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KW"/>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KW"/>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9385AF-4AC3-476C-B73A-A0CDAA8DABFA}" type="datetimeFigureOut">
              <a:rPr lang="ar-KW" smtClean="0"/>
              <a:t>12/10/1444</a:t>
            </a:fld>
            <a:endParaRPr lang="ar-KW"/>
          </a:p>
        </p:txBody>
      </p:sp>
      <p:sp>
        <p:nvSpPr>
          <p:cNvPr id="6" name="Footer Placeholder 5"/>
          <p:cNvSpPr>
            <a:spLocks noGrp="1"/>
          </p:cNvSpPr>
          <p:nvPr>
            <p:ph type="ftr" sz="quarter" idx="11"/>
          </p:nvPr>
        </p:nvSpPr>
        <p:spPr/>
        <p:txBody>
          <a:bodyPr/>
          <a:lstStyle/>
          <a:p>
            <a:endParaRPr lang="ar-KW"/>
          </a:p>
        </p:txBody>
      </p:sp>
      <p:sp>
        <p:nvSpPr>
          <p:cNvPr id="7" name="Slide Number Placeholder 6"/>
          <p:cNvSpPr>
            <a:spLocks noGrp="1"/>
          </p:cNvSpPr>
          <p:nvPr>
            <p:ph type="sldNum" sz="quarter" idx="12"/>
          </p:nvPr>
        </p:nvSpPr>
        <p:spPr/>
        <p:txBody>
          <a:bodyPr/>
          <a:lstStyle/>
          <a:p>
            <a:fld id="{72FA47A3-0D59-4EC0-855E-0418E434C063}" type="slidenum">
              <a:rPr lang="ar-KW" smtClean="0"/>
              <a:t>‹#›</a:t>
            </a:fld>
            <a:endParaRPr lang="ar-KW"/>
          </a:p>
        </p:txBody>
      </p:sp>
    </p:spTree>
    <p:extLst>
      <p:ext uri="{BB962C8B-B14F-4D97-AF65-F5344CB8AC3E}">
        <p14:creationId xmlns:p14="http://schemas.microsoft.com/office/powerpoint/2010/main" val="1967772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a:t>Click to edit Master title style</a:t>
            </a:r>
            <a:endParaRPr lang="ar-KW"/>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AC9385AF-4AC3-476C-B73A-A0CDAA8DABFA}" type="datetimeFigureOut">
              <a:rPr lang="ar-KW" smtClean="0"/>
              <a:t>12/10/1444</a:t>
            </a:fld>
            <a:endParaRPr lang="ar-KW"/>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KW"/>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72FA47A3-0D59-4EC0-855E-0418E434C063}" type="slidenum">
              <a:rPr lang="ar-KW" smtClean="0"/>
              <a:t>‹#›</a:t>
            </a:fld>
            <a:endParaRPr lang="ar-KW"/>
          </a:p>
        </p:txBody>
      </p:sp>
    </p:spTree>
    <p:extLst>
      <p:ext uri="{BB962C8B-B14F-4D97-AF65-F5344CB8AC3E}">
        <p14:creationId xmlns:p14="http://schemas.microsoft.com/office/powerpoint/2010/main" val="1972140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KW"/>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hyperlink" Target="https://www.kickstarter.com/projects/vitaliwear/the-everyday-smart-bra-your-intuitive-wellness-coa/posts?page=2" TargetMode="External"/><Relationship Id="rId5" Type="http://schemas.openxmlformats.org/officeDocument/2006/relationships/image" Target="../media/image18.gif"/><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7.xml"/><Relationship Id="rId5" Type="http://schemas.openxmlformats.org/officeDocument/2006/relationships/image" Target="../media/image23.gif"/><Relationship Id="rId4" Type="http://schemas.openxmlformats.org/officeDocument/2006/relationships/image" Target="../media/image22.gi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3.gif"/><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5.gif"/><Relationship Id="rId5" Type="http://schemas.openxmlformats.org/officeDocument/2006/relationships/image" Target="../media/image34.jp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37.gif"/><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gif"/><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image" Target="../media/image42.gif"/><Relationship Id="rId3" Type="http://schemas.microsoft.com/office/2007/relationships/media" Target="../media/media5.mp3"/><Relationship Id="rId21" Type="http://schemas.openxmlformats.org/officeDocument/2006/relationships/image" Target="../media/image45.png"/><Relationship Id="rId7" Type="http://schemas.microsoft.com/office/2007/relationships/media" Target="../media/media4.mp3"/><Relationship Id="rId12" Type="http://schemas.openxmlformats.org/officeDocument/2006/relationships/audio" Target="../media/media2.mp3"/><Relationship Id="rId17" Type="http://schemas.openxmlformats.org/officeDocument/2006/relationships/image" Target="../media/image41.gif"/><Relationship Id="rId2" Type="http://schemas.openxmlformats.org/officeDocument/2006/relationships/audio" Target="../media/media3.mp3"/><Relationship Id="rId16" Type="http://schemas.openxmlformats.org/officeDocument/2006/relationships/image" Target="../media/image14.png"/><Relationship Id="rId20" Type="http://schemas.openxmlformats.org/officeDocument/2006/relationships/image" Target="../media/image44.jpg"/><Relationship Id="rId1" Type="http://schemas.microsoft.com/office/2007/relationships/media" Target="../media/media3.mp3"/><Relationship Id="rId6" Type="http://schemas.openxmlformats.org/officeDocument/2006/relationships/audio" Target="../media/media6.mp3"/><Relationship Id="rId11" Type="http://schemas.microsoft.com/office/2007/relationships/media" Target="../media/media2.mp3"/><Relationship Id="rId24" Type="http://schemas.openxmlformats.org/officeDocument/2006/relationships/image" Target="../media/image48.jpg"/><Relationship Id="rId5" Type="http://schemas.microsoft.com/office/2007/relationships/media" Target="../media/media6.mp3"/><Relationship Id="rId15" Type="http://schemas.openxmlformats.org/officeDocument/2006/relationships/slideLayout" Target="../slideLayouts/slideLayout7.xml"/><Relationship Id="rId23" Type="http://schemas.openxmlformats.org/officeDocument/2006/relationships/image" Target="../media/image47.png"/><Relationship Id="rId10" Type="http://schemas.openxmlformats.org/officeDocument/2006/relationships/audio" Target="../media/media1.mp3"/><Relationship Id="rId19" Type="http://schemas.openxmlformats.org/officeDocument/2006/relationships/image" Target="../media/image43.gif"/><Relationship Id="rId4" Type="http://schemas.openxmlformats.org/officeDocument/2006/relationships/audio" Target="../media/media5.mp3"/><Relationship Id="rId9" Type="http://schemas.microsoft.com/office/2007/relationships/media" Target="../media/media1.mp3"/><Relationship Id="rId14" Type="http://schemas.openxmlformats.org/officeDocument/2006/relationships/audio" Target="../media/media7.mp3"/><Relationship Id="rId22" Type="http://schemas.openxmlformats.org/officeDocument/2006/relationships/image" Target="../media/image46.jpg"/></Relationships>
</file>

<file path=ppt/slides/_rels/slide2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gif"/><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emf"/></Relationships>
</file>

<file path=ppt/slides/_rels/slide2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6.emf"/><Relationship Id="rId1" Type="http://schemas.openxmlformats.org/officeDocument/2006/relationships/slideLayout" Target="../slideLayouts/slideLayout7.xml"/><Relationship Id="rId4" Type="http://schemas.openxmlformats.org/officeDocument/2006/relationships/image" Target="../media/image62.gif"/></Relationships>
</file>

<file path=ppt/slides/_rels/slide36.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5.jp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Rectangle 2"/>
          <p:cNvSpPr/>
          <p:nvPr/>
        </p:nvSpPr>
        <p:spPr>
          <a:xfrm>
            <a:off x="5573321" y="2391476"/>
            <a:ext cx="4601386" cy="1323439"/>
          </a:xfrm>
          <a:prstGeom prst="rect">
            <a:avLst/>
          </a:prstGeom>
        </p:spPr>
        <p:txBody>
          <a:bodyPr wrap="square">
            <a:spAutoFit/>
          </a:bodyPr>
          <a:lstStyle/>
          <a:p>
            <a:pPr algn="l"/>
            <a:r>
              <a:rPr lang="en-US" sz="8000" b="1" dirty="0">
                <a:solidFill>
                  <a:srgbClr val="AFFF76"/>
                </a:solidFill>
                <a:latin typeface="LinotypeInagur-Bold"/>
              </a:rPr>
              <a:t>Unit 8</a:t>
            </a:r>
          </a:p>
        </p:txBody>
      </p:sp>
    </p:spTree>
    <p:extLst>
      <p:ext uri="{BB962C8B-B14F-4D97-AF65-F5344CB8AC3E}">
        <p14:creationId xmlns:p14="http://schemas.microsoft.com/office/powerpoint/2010/main" val="117203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invX="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EARABLE - meaning in the Cambridge English Diction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
        <p:nvSpPr>
          <p:cNvPr id="2" name="Title 1"/>
          <p:cNvSpPr>
            <a:spLocks noGrp="1"/>
          </p:cNvSpPr>
          <p:nvPr>
            <p:ph type="title"/>
          </p:nvPr>
        </p:nvSpPr>
        <p:spPr>
          <a:xfrm>
            <a:off x="1981200" y="0"/>
            <a:ext cx="8229600" cy="1201062"/>
          </a:xfrm>
        </p:spPr>
        <p:txBody>
          <a:bodyPr>
            <a:noAutofit/>
          </a:bodyPr>
          <a:lstStyle/>
          <a:p>
            <a:pPr algn="ctr"/>
            <a:r>
              <a:rPr lang="en-US" sz="8800" b="1" dirty="0">
                <a:ln>
                  <a:solidFill>
                    <a:schemeClr val="tx1"/>
                  </a:solidFill>
                </a:ln>
                <a:latin typeface="Garamond" panose="02020404030301010803" pitchFamily="18" charset="0"/>
                <a:cs typeface="Aharoni" pitchFamily="2" charset="-79"/>
              </a:rPr>
              <a:t>wearable</a:t>
            </a:r>
            <a:endParaRPr lang="ar-KW" sz="8800" b="1" dirty="0">
              <a:ln>
                <a:solidFill>
                  <a:schemeClr val="tx1"/>
                </a:solidFill>
              </a:ln>
              <a:latin typeface="Garamond" panose="02020404030301010803" pitchFamily="18" charset="0"/>
            </a:endParaRPr>
          </a:p>
        </p:txBody>
      </p:sp>
      <p:sp>
        <p:nvSpPr>
          <p:cNvPr id="3" name="Rectangle 2"/>
          <p:cNvSpPr/>
          <p:nvPr/>
        </p:nvSpPr>
        <p:spPr>
          <a:xfrm>
            <a:off x="249382" y="5326300"/>
            <a:ext cx="6816436" cy="1323439"/>
          </a:xfrm>
          <a:prstGeom prst="rect">
            <a:avLst/>
          </a:prstGeom>
          <a:solidFill>
            <a:schemeClr val="bg1"/>
          </a:solidFill>
        </p:spPr>
        <p:txBody>
          <a:bodyPr wrap="square">
            <a:spAutoFit/>
          </a:bodyPr>
          <a:lstStyle/>
          <a:p>
            <a:pPr algn="ctr"/>
            <a:r>
              <a:rPr lang="en-US" sz="4000" b="1" dirty="0">
                <a:ln>
                  <a:solidFill>
                    <a:sysClr val="windowText" lastClr="000000"/>
                  </a:solidFill>
                </a:ln>
                <a:latin typeface="Garamond" panose="02020404030301010803" pitchFamily="18" charset="0"/>
              </a:rPr>
              <a:t>clothes that are wearable are easy to wear</a:t>
            </a:r>
            <a:endParaRPr lang="ar-KW" sz="4000" dirty="0">
              <a:ln>
                <a:solidFill>
                  <a:sysClr val="windowText" lastClr="000000"/>
                </a:solidFill>
              </a:ln>
              <a:latin typeface="Garamond" panose="02020404030301010803" pitchFamily="18"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2182" y="1201062"/>
            <a:ext cx="4779818" cy="5699933"/>
          </a:xfrm>
          <a:prstGeom prst="rect">
            <a:avLst/>
          </a:prstGeom>
        </p:spPr>
      </p:pic>
      <p:pic>
        <p:nvPicPr>
          <p:cNvPr id="1026" name="Picture 2" descr="نتيجة بحث الصور عن ‪wearable t shirt gif‬‏">
            <a:hlinkClick r:id="rId6"/>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8575" y="1201061"/>
            <a:ext cx="7094393" cy="3981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861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890"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2"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5636" y="460927"/>
            <a:ext cx="11360728" cy="923330"/>
          </a:xfrm>
          <a:prstGeom prst="rect">
            <a:avLst/>
          </a:prstGeom>
        </p:spPr>
        <p:txBody>
          <a:bodyPr wrap="square">
            <a:spAutoFit/>
          </a:bodyPr>
          <a:lstStyle/>
          <a:p>
            <a:pPr algn="ctr"/>
            <a:r>
              <a:rPr lang="en-US" sz="5400" b="1" dirty="0">
                <a:ln>
                  <a:solidFill>
                    <a:schemeClr val="tx1"/>
                  </a:solidFill>
                </a:ln>
                <a:latin typeface="Garamond" panose="02020404030301010803" pitchFamily="18" charset="0"/>
              </a:rPr>
              <a:t>Girls like wearing </a:t>
            </a:r>
            <a:r>
              <a:rPr lang="en-US" sz="5400" b="1" dirty="0">
                <a:ln>
                  <a:solidFill>
                    <a:schemeClr val="tx1"/>
                  </a:solidFill>
                </a:ln>
                <a:solidFill>
                  <a:srgbClr val="C00000"/>
                </a:solidFill>
                <a:latin typeface="Garamond" panose="02020404030301010803" pitchFamily="18" charset="0"/>
              </a:rPr>
              <a:t>bracelets</a:t>
            </a:r>
            <a:r>
              <a:rPr lang="en-US" sz="5400" b="1" dirty="0">
                <a:ln>
                  <a:solidFill>
                    <a:schemeClr val="tx1"/>
                  </a:solidFill>
                </a:ln>
                <a:latin typeface="Garamond" panose="02020404030301010803" pitchFamily="18" charset="0"/>
              </a:rPr>
              <a:t>.</a:t>
            </a:r>
            <a:endParaRPr lang="en-US" sz="5400" b="1" i="0" u="none" strike="noStrike" baseline="0" dirty="0">
              <a:ln>
                <a:solidFill>
                  <a:schemeClr val="tx1"/>
                </a:solidFill>
              </a:ln>
              <a:latin typeface="Garamond" panose="02020404030301010803"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308324"/>
            <a:ext cx="6096000" cy="6096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614" y="1826986"/>
            <a:ext cx="4953000" cy="23622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139" y="3518300"/>
            <a:ext cx="4943475" cy="166687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614" y="5050972"/>
            <a:ext cx="4953000" cy="1996114"/>
          </a:xfrm>
          <a:prstGeom prst="rect">
            <a:avLst/>
          </a:prstGeom>
        </p:spPr>
      </p:pic>
    </p:spTree>
    <p:extLst>
      <p:ext uri="{BB962C8B-B14F-4D97-AF65-F5344CB8AC3E}">
        <p14:creationId xmlns:p14="http://schemas.microsoft.com/office/powerpoint/2010/main" val="2161859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RACELET - meaning in the Cambridge English Diction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47707" y="3779611"/>
            <a:ext cx="487363" cy="487363"/>
          </a:xfrm>
          <a:prstGeom prst="rect">
            <a:avLst/>
          </a:prstGeom>
        </p:spPr>
      </p:pic>
      <p:sp>
        <p:nvSpPr>
          <p:cNvPr id="2" name="Title 1"/>
          <p:cNvSpPr>
            <a:spLocks noGrp="1"/>
          </p:cNvSpPr>
          <p:nvPr>
            <p:ph type="title"/>
          </p:nvPr>
        </p:nvSpPr>
        <p:spPr>
          <a:xfrm>
            <a:off x="1981200" y="0"/>
            <a:ext cx="8229600" cy="1201062"/>
          </a:xfrm>
        </p:spPr>
        <p:txBody>
          <a:bodyPr>
            <a:noAutofit/>
          </a:bodyPr>
          <a:lstStyle/>
          <a:p>
            <a:pPr algn="ctr"/>
            <a:r>
              <a:rPr lang="en-US" sz="8800" b="1" dirty="0">
                <a:ln>
                  <a:solidFill>
                    <a:schemeClr val="tx1"/>
                  </a:solidFill>
                </a:ln>
                <a:latin typeface="Garamond" panose="02020404030301010803" pitchFamily="18" charset="0"/>
                <a:cs typeface="Aharoni" pitchFamily="2" charset="-79"/>
              </a:rPr>
              <a:t>bracelet</a:t>
            </a:r>
            <a:endParaRPr lang="ar-KW" sz="8800" b="1" dirty="0">
              <a:ln>
                <a:solidFill>
                  <a:schemeClr val="tx1"/>
                </a:solidFill>
              </a:ln>
              <a:latin typeface="Garamond" panose="02020404030301010803" pitchFamily="18" charset="0"/>
            </a:endParaRPr>
          </a:p>
        </p:txBody>
      </p:sp>
      <p:sp>
        <p:nvSpPr>
          <p:cNvPr id="3" name="Rectangle 2"/>
          <p:cNvSpPr/>
          <p:nvPr/>
        </p:nvSpPr>
        <p:spPr>
          <a:xfrm>
            <a:off x="711200" y="5165766"/>
            <a:ext cx="10769599" cy="1323439"/>
          </a:xfrm>
          <a:prstGeom prst="rect">
            <a:avLst/>
          </a:prstGeom>
          <a:solidFill>
            <a:schemeClr val="bg1"/>
          </a:solidFill>
        </p:spPr>
        <p:txBody>
          <a:bodyPr wrap="square">
            <a:spAutoFit/>
          </a:bodyPr>
          <a:lstStyle/>
          <a:p>
            <a:pPr algn="ctr"/>
            <a:r>
              <a:rPr lang="en-US" sz="4000" b="1" dirty="0">
                <a:ln>
                  <a:solidFill>
                    <a:sysClr val="windowText" lastClr="000000"/>
                  </a:solidFill>
                </a:ln>
                <a:latin typeface="Garamond" panose="02020404030301010803" pitchFamily="18" charset="0"/>
              </a:rPr>
              <a:t>a piece of </a:t>
            </a:r>
            <a:r>
              <a:rPr lang="en-US" sz="4000" b="1" dirty="0" err="1">
                <a:ln>
                  <a:solidFill>
                    <a:sysClr val="windowText" lastClr="000000"/>
                  </a:solidFill>
                </a:ln>
                <a:latin typeface="Garamond" panose="02020404030301010803" pitchFamily="18" charset="0"/>
              </a:rPr>
              <a:t>jewellery</a:t>
            </a:r>
            <a:r>
              <a:rPr lang="en-US" sz="4000" b="1" dirty="0">
                <a:ln>
                  <a:solidFill>
                    <a:sysClr val="windowText" lastClr="000000"/>
                  </a:solidFill>
                </a:ln>
                <a:latin typeface="Garamond" panose="02020404030301010803" pitchFamily="18" charset="0"/>
              </a:rPr>
              <a:t> that is worn around the wrist or arm</a:t>
            </a:r>
            <a:endParaRPr lang="ar-KW" sz="4000" dirty="0">
              <a:ln>
                <a:solidFill>
                  <a:sysClr val="windowText" lastClr="000000"/>
                </a:solidFill>
              </a:ln>
              <a:latin typeface="Garamond" panose="02020404030301010803" pitchFamily="18"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2057" y="1611699"/>
            <a:ext cx="6591300" cy="3143543"/>
          </a:xfrm>
          <a:prstGeom prst="rect">
            <a:avLst/>
          </a:prstGeom>
        </p:spPr>
      </p:pic>
    </p:spTree>
    <p:extLst>
      <p:ext uri="{BB962C8B-B14F-4D97-AF65-F5344CB8AC3E}">
        <p14:creationId xmlns:p14="http://schemas.microsoft.com/office/powerpoint/2010/main" val="3558124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732"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1781" y="0"/>
            <a:ext cx="11360728" cy="2308324"/>
          </a:xfrm>
          <a:prstGeom prst="rect">
            <a:avLst/>
          </a:prstGeom>
        </p:spPr>
        <p:txBody>
          <a:bodyPr wrap="square">
            <a:spAutoFit/>
          </a:bodyPr>
          <a:lstStyle/>
          <a:p>
            <a:pPr algn="ctr"/>
            <a:r>
              <a:rPr lang="en-US" sz="4800" b="1" dirty="0">
                <a:ln>
                  <a:solidFill>
                    <a:schemeClr val="tx1"/>
                  </a:solidFill>
                </a:ln>
                <a:latin typeface="Garamond" panose="02020404030301010803" pitchFamily="18" charset="0"/>
              </a:rPr>
              <a:t>This is an intelligent wearable bracelet. Imagine that your </a:t>
            </a:r>
            <a:r>
              <a:rPr lang="en-US" sz="4800" b="1" dirty="0">
                <a:ln>
                  <a:solidFill>
                    <a:schemeClr val="tx1"/>
                  </a:solidFill>
                </a:ln>
                <a:solidFill>
                  <a:srgbClr val="C00000"/>
                </a:solidFill>
                <a:latin typeface="Garamond" panose="02020404030301010803" pitchFamily="18" charset="0"/>
              </a:rPr>
              <a:t>skin</a:t>
            </a:r>
            <a:r>
              <a:rPr lang="en-US" sz="4800" b="1" dirty="0">
                <a:ln>
                  <a:solidFill>
                    <a:schemeClr val="tx1"/>
                  </a:solidFill>
                </a:ln>
                <a:latin typeface="Garamond" panose="02020404030301010803" pitchFamily="18" charset="0"/>
              </a:rPr>
              <a:t> becomes</a:t>
            </a:r>
          </a:p>
          <a:p>
            <a:pPr algn="ctr"/>
            <a:r>
              <a:rPr lang="en-US" sz="4800" b="1" dirty="0">
                <a:ln>
                  <a:solidFill>
                    <a:schemeClr val="tx1"/>
                  </a:solidFill>
                </a:ln>
                <a:latin typeface="Garamond" panose="02020404030301010803" pitchFamily="18" charset="0"/>
              </a:rPr>
              <a:t> a touchscreen.</a:t>
            </a:r>
            <a:endParaRPr lang="en-US" sz="4800" b="1" i="0" u="none" strike="noStrike" baseline="0" dirty="0">
              <a:ln>
                <a:solidFill>
                  <a:schemeClr val="tx1"/>
                </a:solidFill>
              </a:ln>
              <a:solidFill>
                <a:srgbClr val="000000"/>
              </a:solidFill>
              <a:latin typeface="Garamond" panose="02020404030301010803"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0073" y="2308323"/>
            <a:ext cx="5721927" cy="454967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08323"/>
            <a:ext cx="6365165" cy="4549675"/>
          </a:xfrm>
          <a:prstGeom prst="rect">
            <a:avLst/>
          </a:prstGeom>
        </p:spPr>
      </p:pic>
    </p:spTree>
    <p:extLst>
      <p:ext uri="{BB962C8B-B14F-4D97-AF65-F5344CB8AC3E}">
        <p14:creationId xmlns:p14="http://schemas.microsoft.com/office/powerpoint/2010/main" val="2860063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KIN - meaning in the Cambridge English Diction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70870" y="2963326"/>
            <a:ext cx="487363" cy="487363"/>
          </a:xfrm>
          <a:prstGeom prst="rect">
            <a:avLst/>
          </a:prstGeom>
        </p:spPr>
      </p:pic>
      <p:sp>
        <p:nvSpPr>
          <p:cNvPr id="2" name="Title 1"/>
          <p:cNvSpPr>
            <a:spLocks noGrp="1"/>
          </p:cNvSpPr>
          <p:nvPr>
            <p:ph type="title"/>
          </p:nvPr>
        </p:nvSpPr>
        <p:spPr>
          <a:xfrm>
            <a:off x="1981200" y="0"/>
            <a:ext cx="8229600" cy="1201062"/>
          </a:xfrm>
        </p:spPr>
        <p:txBody>
          <a:bodyPr>
            <a:noAutofit/>
          </a:bodyPr>
          <a:lstStyle/>
          <a:p>
            <a:pPr algn="ctr"/>
            <a:r>
              <a:rPr lang="en-US" sz="8800" b="1" dirty="0">
                <a:ln>
                  <a:solidFill>
                    <a:schemeClr val="tx1"/>
                  </a:solidFill>
                </a:ln>
                <a:latin typeface="Garamond" panose="02020404030301010803" pitchFamily="18" charset="0"/>
                <a:cs typeface="Aharoni" pitchFamily="2" charset="-79"/>
              </a:rPr>
              <a:t>skin</a:t>
            </a:r>
            <a:endParaRPr lang="ar-KW" sz="8800" b="1" dirty="0">
              <a:ln>
                <a:solidFill>
                  <a:schemeClr val="tx1"/>
                </a:solidFill>
              </a:ln>
              <a:latin typeface="Garamond" panose="02020404030301010803" pitchFamily="18" charset="0"/>
            </a:endParaRPr>
          </a:p>
        </p:txBody>
      </p:sp>
      <p:sp>
        <p:nvSpPr>
          <p:cNvPr id="3" name="Rectangle 2"/>
          <p:cNvSpPr/>
          <p:nvPr/>
        </p:nvSpPr>
        <p:spPr>
          <a:xfrm>
            <a:off x="711200" y="5082325"/>
            <a:ext cx="10769599" cy="1569660"/>
          </a:xfrm>
          <a:prstGeom prst="rect">
            <a:avLst/>
          </a:prstGeom>
          <a:solidFill>
            <a:schemeClr val="bg1"/>
          </a:solidFill>
        </p:spPr>
        <p:txBody>
          <a:bodyPr wrap="square">
            <a:spAutoFit/>
          </a:bodyPr>
          <a:lstStyle/>
          <a:p>
            <a:pPr algn="ctr"/>
            <a:r>
              <a:rPr lang="en-US" sz="4800" b="1" dirty="0">
                <a:ln>
                  <a:solidFill>
                    <a:sysClr val="windowText" lastClr="000000"/>
                  </a:solidFill>
                </a:ln>
                <a:latin typeface="Garamond" panose="02020404030301010803" pitchFamily="18" charset="0"/>
              </a:rPr>
              <a:t>the natural outer layer that covers</a:t>
            </a:r>
          </a:p>
          <a:p>
            <a:pPr algn="ctr"/>
            <a:r>
              <a:rPr lang="en-US" sz="4800" b="1" dirty="0">
                <a:ln>
                  <a:solidFill>
                    <a:sysClr val="windowText" lastClr="000000"/>
                  </a:solidFill>
                </a:ln>
                <a:latin typeface="Garamond" panose="02020404030301010803" pitchFamily="18" charset="0"/>
              </a:rPr>
              <a:t> a person, animal, fruit, etc. </a:t>
            </a:r>
            <a:endParaRPr lang="ar-KW" sz="4800" dirty="0">
              <a:ln>
                <a:solidFill>
                  <a:sysClr val="windowText" lastClr="000000"/>
                </a:solidFill>
              </a:ln>
              <a:latin typeface="Garamond" panose="02020404030301010803" pitchFamily="18"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1600" y="1538203"/>
            <a:ext cx="4470400" cy="333760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538205"/>
            <a:ext cx="5660571" cy="3337606"/>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4693" y="1538203"/>
            <a:ext cx="1592784" cy="3337607"/>
          </a:xfrm>
          <a:prstGeom prst="rect">
            <a:avLst/>
          </a:prstGeom>
        </p:spPr>
      </p:pic>
    </p:spTree>
    <p:extLst>
      <p:ext uri="{BB962C8B-B14F-4D97-AF65-F5344CB8AC3E}">
        <p14:creationId xmlns:p14="http://schemas.microsoft.com/office/powerpoint/2010/main" val="805296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758"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5745" y="163615"/>
            <a:ext cx="11167423" cy="2123658"/>
          </a:xfrm>
          <a:prstGeom prst="rect">
            <a:avLst/>
          </a:prstGeom>
        </p:spPr>
        <p:txBody>
          <a:bodyPr wrap="square">
            <a:spAutoFit/>
          </a:bodyPr>
          <a:lstStyle/>
          <a:p>
            <a:pPr algn="ctr"/>
            <a:r>
              <a:rPr lang="en-US" sz="4400" b="1" dirty="0">
                <a:ln>
                  <a:solidFill>
                    <a:schemeClr val="tx1"/>
                  </a:solidFill>
                </a:ln>
                <a:latin typeface="Garamond" panose="02020404030301010803" pitchFamily="18" charset="0"/>
              </a:rPr>
              <a:t>WhatsApp doesn’t have </a:t>
            </a:r>
            <a:r>
              <a:rPr lang="en-US" sz="4400" b="1" dirty="0">
                <a:ln>
                  <a:solidFill>
                    <a:schemeClr val="tx1"/>
                  </a:solidFill>
                </a:ln>
                <a:solidFill>
                  <a:srgbClr val="C00000"/>
                </a:solidFill>
                <a:latin typeface="Garamond" panose="02020404030301010803" pitchFamily="18" charset="0"/>
              </a:rPr>
              <a:t>access</a:t>
            </a:r>
            <a:r>
              <a:rPr lang="en-US" sz="4400" b="1" dirty="0">
                <a:ln>
                  <a:solidFill>
                    <a:schemeClr val="tx1"/>
                  </a:solidFill>
                </a:ln>
                <a:latin typeface="Garamond" panose="02020404030301010803" pitchFamily="18" charset="0"/>
              </a:rPr>
              <a:t> to your photos.  You can enable </a:t>
            </a:r>
            <a:r>
              <a:rPr lang="en-US" sz="4400" b="1" dirty="0">
                <a:ln>
                  <a:solidFill>
                    <a:schemeClr val="tx1"/>
                  </a:solidFill>
                </a:ln>
                <a:solidFill>
                  <a:srgbClr val="C00000"/>
                </a:solidFill>
                <a:latin typeface="Garamond" panose="02020404030301010803" pitchFamily="18" charset="0"/>
              </a:rPr>
              <a:t>access</a:t>
            </a:r>
            <a:r>
              <a:rPr lang="en-US" sz="4400" b="1" dirty="0">
                <a:ln>
                  <a:solidFill>
                    <a:schemeClr val="tx1"/>
                  </a:solidFill>
                </a:ln>
                <a:latin typeface="Garamond" panose="02020404030301010803" pitchFamily="18" charset="0"/>
              </a:rPr>
              <a:t> by tapping </a:t>
            </a:r>
            <a:r>
              <a:rPr lang="en-US" sz="4400" b="1" i="1" dirty="0">
                <a:ln>
                  <a:solidFill>
                    <a:schemeClr val="tx1"/>
                  </a:solidFill>
                </a:ln>
                <a:solidFill>
                  <a:srgbClr val="7030A0"/>
                </a:solidFill>
                <a:latin typeface="Garamond" panose="02020404030301010803" pitchFamily="18" charset="0"/>
              </a:rPr>
              <a:t>Settings</a:t>
            </a:r>
            <a:r>
              <a:rPr lang="en-US" sz="4400" b="1" dirty="0">
                <a:ln>
                  <a:solidFill>
                    <a:schemeClr val="tx1"/>
                  </a:solidFill>
                </a:ln>
                <a:latin typeface="Garamond" panose="02020404030301010803" pitchFamily="18" charset="0"/>
              </a:rPr>
              <a:t> and turning on </a:t>
            </a:r>
            <a:r>
              <a:rPr lang="en-US" sz="4400" b="1" i="1" dirty="0">
                <a:ln>
                  <a:solidFill>
                    <a:schemeClr val="tx1"/>
                  </a:solidFill>
                </a:ln>
                <a:solidFill>
                  <a:srgbClr val="7030A0"/>
                </a:solidFill>
                <a:latin typeface="Garamond" panose="02020404030301010803" pitchFamily="18" charset="0"/>
              </a:rPr>
              <a:t>Photos</a:t>
            </a:r>
            <a:r>
              <a:rPr lang="en-US" sz="4400" b="1" dirty="0">
                <a:ln>
                  <a:solidFill>
                    <a:schemeClr val="tx1"/>
                  </a:solidFill>
                </a:ln>
                <a:latin typeface="Garamond" panose="02020404030301010803" pitchFamily="18" charset="0"/>
              </a:rPr>
              <a:t>. </a:t>
            </a:r>
            <a:endParaRPr lang="ar-KW" sz="4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3228" y="2273418"/>
            <a:ext cx="5442857" cy="458458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73419"/>
            <a:ext cx="5384800" cy="4584581"/>
          </a:xfrm>
          <a:prstGeom prst="rect">
            <a:avLst/>
          </a:prstGeom>
        </p:spPr>
      </p:pic>
    </p:spTree>
    <p:extLst>
      <p:ext uri="{BB962C8B-B14F-4D97-AF65-F5344CB8AC3E}">
        <p14:creationId xmlns:p14="http://schemas.microsoft.com/office/powerpoint/2010/main" val="4203735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CCESS - meaning in the Cambridge English Diction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
        <p:nvSpPr>
          <p:cNvPr id="2" name="Title 1"/>
          <p:cNvSpPr>
            <a:spLocks noGrp="1"/>
          </p:cNvSpPr>
          <p:nvPr>
            <p:ph type="title"/>
          </p:nvPr>
        </p:nvSpPr>
        <p:spPr>
          <a:xfrm>
            <a:off x="-181429" y="-1"/>
            <a:ext cx="8229600" cy="1201062"/>
          </a:xfrm>
        </p:spPr>
        <p:txBody>
          <a:bodyPr>
            <a:noAutofit/>
          </a:bodyPr>
          <a:lstStyle/>
          <a:p>
            <a:pPr algn="ctr"/>
            <a:r>
              <a:rPr lang="en-US" sz="8800" b="1" dirty="0">
                <a:ln>
                  <a:solidFill>
                    <a:schemeClr val="tx1"/>
                  </a:solidFill>
                </a:ln>
                <a:latin typeface="Garamond" panose="02020404030301010803" pitchFamily="18" charset="0"/>
                <a:cs typeface="Aharoni" pitchFamily="2" charset="-79"/>
              </a:rPr>
              <a:t>access</a:t>
            </a:r>
            <a:endParaRPr lang="ar-KW" sz="8800" b="1" dirty="0">
              <a:ln>
                <a:solidFill>
                  <a:schemeClr val="tx1"/>
                </a:solidFill>
              </a:ln>
              <a:latin typeface="Garamond" panose="02020404030301010803" pitchFamily="18" charset="0"/>
            </a:endParaRPr>
          </a:p>
        </p:txBody>
      </p:sp>
      <p:sp>
        <p:nvSpPr>
          <p:cNvPr id="3" name="Rectangle 2"/>
          <p:cNvSpPr/>
          <p:nvPr/>
        </p:nvSpPr>
        <p:spPr>
          <a:xfrm>
            <a:off x="264884" y="5299219"/>
            <a:ext cx="7021285" cy="1446550"/>
          </a:xfrm>
          <a:prstGeom prst="rect">
            <a:avLst/>
          </a:prstGeom>
          <a:solidFill>
            <a:schemeClr val="bg1"/>
          </a:solidFill>
        </p:spPr>
        <p:txBody>
          <a:bodyPr wrap="square">
            <a:spAutoFit/>
          </a:bodyPr>
          <a:lstStyle/>
          <a:p>
            <a:pPr algn="ctr"/>
            <a:r>
              <a:rPr lang="en-US" sz="4400" b="1" dirty="0">
                <a:ln>
                  <a:solidFill>
                    <a:sysClr val="windowText" lastClr="000000"/>
                  </a:solidFill>
                </a:ln>
                <a:latin typeface="Garamond" panose="02020404030301010803" pitchFamily="18" charset="0"/>
              </a:rPr>
              <a:t>a way of entering or reaching a place</a:t>
            </a:r>
            <a:endParaRPr lang="ar-KW" sz="4400" dirty="0">
              <a:ln>
                <a:solidFill>
                  <a:sysClr val="windowText" lastClr="000000"/>
                </a:solidFill>
              </a:ln>
              <a:latin typeface="Garamond" panose="02020404030301010803" pitchFamily="18"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201060"/>
            <a:ext cx="7286171" cy="409815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6170" y="0"/>
            <a:ext cx="4905830" cy="6858000"/>
          </a:xfrm>
          <a:prstGeom prst="rect">
            <a:avLst/>
          </a:prstGeom>
        </p:spPr>
      </p:pic>
    </p:spTree>
    <p:extLst>
      <p:ext uri="{BB962C8B-B14F-4D97-AF65-F5344CB8AC3E}">
        <p14:creationId xmlns:p14="http://schemas.microsoft.com/office/powerpoint/2010/main" val="599765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811"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7"/>
                </p:tgtEl>
              </p:cMediaNode>
            </p:audio>
          </p:childTnLst>
        </p:cTn>
      </p:par>
    </p:tnLst>
    <p:bldLst>
      <p:bldP spid="2"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095"/>
            <a:ext cx="12192000" cy="6870095"/>
          </a:xfrm>
          <a:prstGeom prst="rect">
            <a:avLst/>
          </a:prstGeom>
        </p:spPr>
      </p:pic>
      <p:sp>
        <p:nvSpPr>
          <p:cNvPr id="5" name="Rectangle 4"/>
          <p:cNvSpPr/>
          <p:nvPr/>
        </p:nvSpPr>
        <p:spPr>
          <a:xfrm>
            <a:off x="478971" y="229851"/>
            <a:ext cx="10965543" cy="1569660"/>
          </a:xfrm>
          <a:prstGeom prst="rect">
            <a:avLst/>
          </a:prstGeom>
          <a:solidFill>
            <a:schemeClr val="bg1"/>
          </a:solidFill>
        </p:spPr>
        <p:txBody>
          <a:bodyPr wrap="square">
            <a:spAutoFit/>
          </a:bodyPr>
          <a:lstStyle/>
          <a:p>
            <a:pPr algn="ctr"/>
            <a:r>
              <a:rPr lang="en-US" sz="4800" b="1" dirty="0">
                <a:ln>
                  <a:solidFill>
                    <a:schemeClr val="tx1"/>
                  </a:solidFill>
                </a:ln>
                <a:latin typeface="Garamond" panose="02020404030301010803" pitchFamily="18" charset="0"/>
              </a:rPr>
              <a:t>A slight movement can </a:t>
            </a:r>
            <a:r>
              <a:rPr lang="en-US" sz="4800" b="1" dirty="0">
                <a:ln>
                  <a:solidFill>
                    <a:schemeClr val="tx1"/>
                  </a:solidFill>
                </a:ln>
                <a:solidFill>
                  <a:srgbClr val="C00000"/>
                </a:solidFill>
                <a:latin typeface="Garamond" panose="02020404030301010803" pitchFamily="18" charset="0"/>
              </a:rPr>
              <a:t>activate</a:t>
            </a:r>
            <a:r>
              <a:rPr lang="en-US" sz="4800" b="1" dirty="0">
                <a:ln>
                  <a:solidFill>
                    <a:schemeClr val="tx1"/>
                  </a:solidFill>
                </a:ln>
                <a:latin typeface="Garamond" panose="02020404030301010803" pitchFamily="18" charset="0"/>
              </a:rPr>
              <a:t> the car alarm. </a:t>
            </a:r>
            <a:endParaRPr lang="ar-KW" sz="4800" dirty="0"/>
          </a:p>
        </p:txBody>
      </p:sp>
    </p:spTree>
    <p:extLst>
      <p:ext uri="{BB962C8B-B14F-4D97-AF65-F5344CB8AC3E}">
        <p14:creationId xmlns:p14="http://schemas.microsoft.com/office/powerpoint/2010/main" val="276643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CTIVATE - meaning in the Cambridge English Diction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417762" y="3119933"/>
            <a:ext cx="487363" cy="48736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57225"/>
            <a:ext cx="5810250" cy="6200775"/>
          </a:xfrm>
          <a:prstGeom prst="rect">
            <a:avLst/>
          </a:prstGeom>
        </p:spPr>
      </p:pic>
      <p:sp>
        <p:nvSpPr>
          <p:cNvPr id="2" name="Title 1"/>
          <p:cNvSpPr>
            <a:spLocks noGrp="1"/>
          </p:cNvSpPr>
          <p:nvPr>
            <p:ph type="title"/>
          </p:nvPr>
        </p:nvSpPr>
        <p:spPr>
          <a:xfrm>
            <a:off x="1981200" y="0"/>
            <a:ext cx="8229600" cy="1201062"/>
          </a:xfrm>
        </p:spPr>
        <p:txBody>
          <a:bodyPr>
            <a:noAutofit/>
          </a:bodyPr>
          <a:lstStyle/>
          <a:p>
            <a:pPr algn="ctr"/>
            <a:r>
              <a:rPr lang="en-US" sz="8800" b="1" dirty="0">
                <a:ln>
                  <a:solidFill>
                    <a:schemeClr val="tx1"/>
                  </a:solidFill>
                </a:ln>
                <a:latin typeface="Garamond" panose="02020404030301010803" pitchFamily="18" charset="0"/>
                <a:cs typeface="Aharoni" pitchFamily="2" charset="-79"/>
              </a:rPr>
              <a:t>activate</a:t>
            </a:r>
            <a:endParaRPr lang="ar-KW" sz="8800" b="1" dirty="0">
              <a:ln>
                <a:solidFill>
                  <a:schemeClr val="tx1"/>
                </a:solidFill>
              </a:ln>
              <a:latin typeface="Garamond" panose="02020404030301010803" pitchFamily="18" charset="0"/>
            </a:endParaRPr>
          </a:p>
        </p:txBody>
      </p:sp>
      <p:sp>
        <p:nvSpPr>
          <p:cNvPr id="3" name="Rectangle 2"/>
          <p:cNvSpPr/>
          <p:nvPr/>
        </p:nvSpPr>
        <p:spPr>
          <a:xfrm>
            <a:off x="3309257" y="6013532"/>
            <a:ext cx="8127999" cy="707886"/>
          </a:xfrm>
          <a:prstGeom prst="rect">
            <a:avLst/>
          </a:prstGeom>
          <a:solidFill>
            <a:schemeClr val="bg1"/>
          </a:solidFill>
        </p:spPr>
        <p:txBody>
          <a:bodyPr wrap="square">
            <a:spAutoFit/>
          </a:bodyPr>
          <a:lstStyle/>
          <a:p>
            <a:pPr algn="ctr"/>
            <a:r>
              <a:rPr lang="en-US" sz="4000" b="1" dirty="0">
                <a:ln>
                  <a:solidFill>
                    <a:sysClr val="windowText" lastClr="000000"/>
                  </a:solidFill>
                </a:ln>
                <a:latin typeface="Garamond" panose="02020404030301010803" pitchFamily="18" charset="0"/>
              </a:rPr>
              <a:t>to cause something to start</a:t>
            </a:r>
            <a:endParaRPr lang="ar-KW" sz="4000" dirty="0">
              <a:ln>
                <a:solidFill>
                  <a:sysClr val="windowText" lastClr="000000"/>
                </a:solidFill>
              </a:ln>
              <a:latin typeface="Garamond" panose="02020404030301010803" pitchFamily="18"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2942" y="1412349"/>
            <a:ext cx="5606239" cy="4204679"/>
          </a:xfrm>
          <a:prstGeom prst="rect">
            <a:avLst/>
          </a:prstGeom>
        </p:spPr>
      </p:pic>
    </p:spTree>
    <p:extLst>
      <p:ext uri="{BB962C8B-B14F-4D97-AF65-F5344CB8AC3E}">
        <p14:creationId xmlns:p14="http://schemas.microsoft.com/office/powerpoint/2010/main" val="2013467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995"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91" y="0"/>
            <a:ext cx="12316691" cy="6858000"/>
          </a:xfrm>
          <a:prstGeom prst="rect">
            <a:avLst/>
          </a:prstGeom>
        </p:spPr>
      </p:pic>
      <p:sp>
        <p:nvSpPr>
          <p:cNvPr id="3" name="Rectangle 2"/>
          <p:cNvSpPr/>
          <p:nvPr/>
        </p:nvSpPr>
        <p:spPr>
          <a:xfrm>
            <a:off x="478971" y="229851"/>
            <a:ext cx="10965543" cy="830997"/>
          </a:xfrm>
          <a:prstGeom prst="rect">
            <a:avLst/>
          </a:prstGeom>
          <a:solidFill>
            <a:schemeClr val="bg1"/>
          </a:solidFill>
        </p:spPr>
        <p:txBody>
          <a:bodyPr wrap="square">
            <a:spAutoFit/>
          </a:bodyPr>
          <a:lstStyle/>
          <a:p>
            <a:pPr algn="ctr"/>
            <a:r>
              <a:rPr lang="en-US" sz="4800" b="1" dirty="0">
                <a:ln>
                  <a:solidFill>
                    <a:schemeClr val="tx1"/>
                  </a:solidFill>
                </a:ln>
                <a:latin typeface="Garamond" panose="02020404030301010803" pitchFamily="18" charset="0"/>
              </a:rPr>
              <a:t>The sun reflects </a:t>
            </a:r>
            <a:r>
              <a:rPr lang="en-US" sz="4800" b="1" dirty="0">
                <a:ln>
                  <a:solidFill>
                    <a:schemeClr val="tx1"/>
                  </a:solidFill>
                </a:ln>
                <a:solidFill>
                  <a:srgbClr val="C00000"/>
                </a:solidFill>
                <a:latin typeface="Garamond" panose="02020404030301010803" pitchFamily="18" charset="0"/>
              </a:rPr>
              <a:t>directly</a:t>
            </a:r>
            <a:r>
              <a:rPr lang="en-US" sz="4800" b="1" dirty="0">
                <a:ln>
                  <a:solidFill>
                    <a:schemeClr val="tx1"/>
                  </a:solidFill>
                </a:ln>
                <a:latin typeface="Garamond" panose="02020404030301010803" pitchFamily="18" charset="0"/>
              </a:rPr>
              <a:t> in the sea. </a:t>
            </a:r>
            <a:endParaRPr lang="ar-KW" sz="4800" dirty="0"/>
          </a:p>
        </p:txBody>
      </p:sp>
    </p:spTree>
    <p:extLst>
      <p:ext uri="{BB962C8B-B14F-4D97-AF65-F5344CB8AC3E}">
        <p14:creationId xmlns:p14="http://schemas.microsoft.com/office/powerpoint/2010/main" val="1526023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p:cNvSpPr txBox="1">
            <a:spLocks/>
          </p:cNvSpPr>
          <p:nvPr/>
        </p:nvSpPr>
        <p:spPr>
          <a:xfrm>
            <a:off x="5134190" y="380273"/>
            <a:ext cx="4536504" cy="1944216"/>
          </a:xfrm>
          <a:prstGeom prst="rect">
            <a:avLst/>
          </a:prstGeom>
          <a:noFill/>
        </p:spPr>
        <p:txBody>
          <a:bodyPr vert="horz" lIns="91440" tIns="45720" rIns="91440" bIns="45720" rtlCol="1" anchor="ctr">
            <a:noAutofit/>
          </a:bodyPr>
          <a:lstStyle/>
          <a:p>
            <a:pPr algn="ctr" rtl="0">
              <a:spcBef>
                <a:spcPct val="0"/>
              </a:spcBef>
              <a:defRPr/>
            </a:pPr>
            <a:r>
              <a:rPr lang="en-US" sz="8000" b="1" dirty="0">
                <a:ln>
                  <a:solidFill>
                    <a:schemeClr val="tx1"/>
                  </a:solidFill>
                </a:ln>
                <a:effectLst>
                  <a:outerShdw blurRad="38100" dist="38100" dir="2700000" algn="tl">
                    <a:srgbClr val="000000">
                      <a:alpha val="43137"/>
                    </a:srgbClr>
                  </a:outerShdw>
                </a:effectLst>
                <a:latin typeface="Garamond" panose="02020404030301010803" pitchFamily="18" charset="0"/>
                <a:ea typeface="+mj-ea"/>
                <a:cs typeface="Aharoni" pitchFamily="2" charset="-79"/>
              </a:rPr>
              <a:t>Opener</a:t>
            </a:r>
            <a:endParaRPr lang="ar-KW" sz="8000" b="1" dirty="0">
              <a:ln>
                <a:solidFill>
                  <a:schemeClr val="tx1"/>
                </a:solidFill>
              </a:ln>
              <a:effectLst>
                <a:outerShdw blurRad="38100" dist="38100" dir="2700000" algn="tl">
                  <a:srgbClr val="000000">
                    <a:alpha val="43137"/>
                  </a:srgbClr>
                </a:outerShdw>
              </a:effectLst>
              <a:latin typeface="Garamond" panose="02020404030301010803" pitchFamily="18" charset="0"/>
              <a:ea typeface="+mj-ea"/>
              <a:cs typeface="+mj-cs"/>
            </a:endParaRPr>
          </a:p>
        </p:txBody>
      </p:sp>
    </p:spTree>
    <p:extLst>
      <p:ext uri="{BB962C8B-B14F-4D97-AF65-F5344CB8AC3E}">
        <p14:creationId xmlns:p14="http://schemas.microsoft.com/office/powerpoint/2010/main" val="1820925096"/>
      </p:ext>
    </p:extLst>
  </p:cSld>
  <p:clrMapOvr>
    <a:masterClrMapping/>
  </p:clrMapOvr>
  <mc:AlternateContent xmlns:mc="http://schemas.openxmlformats.org/markup-compatibility/2006" xmlns:p14="http://schemas.microsoft.com/office/powerpoint/2010/main">
    <mc:Choice Requires="p14">
      <p:transition spd="slow" p14:dur="30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DIRECTLY - meaning in the Cambridge English Diction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981200" y="0"/>
            <a:ext cx="8229600" cy="1201062"/>
          </a:xfrm>
        </p:spPr>
        <p:txBody>
          <a:bodyPr>
            <a:noAutofit/>
          </a:bodyPr>
          <a:lstStyle/>
          <a:p>
            <a:pPr algn="ctr"/>
            <a:r>
              <a:rPr lang="en-US" sz="8800" b="1" dirty="0">
                <a:ln>
                  <a:solidFill>
                    <a:schemeClr val="bg1"/>
                  </a:solidFill>
                </a:ln>
                <a:solidFill>
                  <a:schemeClr val="bg1"/>
                </a:solidFill>
                <a:latin typeface="Garamond" panose="02020404030301010803" pitchFamily="18" charset="0"/>
                <a:cs typeface="Aharoni" pitchFamily="2" charset="-79"/>
              </a:rPr>
              <a:t>directly</a:t>
            </a:r>
            <a:endParaRPr lang="ar-KW" sz="8800" b="1" dirty="0">
              <a:ln>
                <a:solidFill>
                  <a:schemeClr val="bg1"/>
                </a:solidFill>
              </a:ln>
              <a:solidFill>
                <a:schemeClr val="bg1"/>
              </a:solidFill>
              <a:latin typeface="Garamond" panose="02020404030301010803" pitchFamily="18" charset="0"/>
            </a:endParaRPr>
          </a:p>
        </p:txBody>
      </p:sp>
      <p:sp>
        <p:nvSpPr>
          <p:cNvPr id="3" name="Rectangle 2"/>
          <p:cNvSpPr/>
          <p:nvPr/>
        </p:nvSpPr>
        <p:spPr>
          <a:xfrm>
            <a:off x="304799" y="4320639"/>
            <a:ext cx="4234872" cy="923330"/>
          </a:xfrm>
          <a:prstGeom prst="rect">
            <a:avLst/>
          </a:prstGeom>
          <a:noFill/>
        </p:spPr>
        <p:txBody>
          <a:bodyPr wrap="square">
            <a:spAutoFit/>
          </a:bodyPr>
          <a:lstStyle/>
          <a:p>
            <a:pPr algn="ctr"/>
            <a:r>
              <a:rPr lang="en-US" sz="5400" b="1" dirty="0">
                <a:ln>
                  <a:solidFill>
                    <a:schemeClr val="bg1"/>
                  </a:solidFill>
                </a:ln>
                <a:solidFill>
                  <a:schemeClr val="bg1"/>
                </a:solidFill>
                <a:latin typeface="Garamond" panose="02020404030301010803" pitchFamily="18" charset="0"/>
              </a:rPr>
              <a:t>straight</a:t>
            </a:r>
            <a:endParaRPr lang="ar-KW" sz="5400" dirty="0">
              <a:ln>
                <a:solidFill>
                  <a:schemeClr val="bg1"/>
                </a:solidFill>
              </a:ln>
              <a:solidFill>
                <a:schemeClr val="bg1"/>
              </a:solidFill>
              <a:latin typeface="Garamond" panose="02020404030301010803" pitchFamily="18" charset="0"/>
            </a:endParaRPr>
          </a:p>
        </p:txBody>
      </p:sp>
    </p:spTree>
    <p:extLst>
      <p:ext uri="{BB962C8B-B14F-4D97-AF65-F5344CB8AC3E}">
        <p14:creationId xmlns:p14="http://schemas.microsoft.com/office/powerpoint/2010/main" val="4273571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942"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1091" y="-239615"/>
            <a:ext cx="6580909" cy="238707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5441" y="222980"/>
            <a:ext cx="2187846" cy="1148619"/>
          </a:xfrm>
          <a:prstGeom prst="rect">
            <a:avLst/>
          </a:prstGeom>
        </p:spPr>
      </p:pic>
    </p:spTree>
    <p:extLst>
      <p:ext uri="{BB962C8B-B14F-4D97-AF65-F5344CB8AC3E}">
        <p14:creationId xmlns:p14="http://schemas.microsoft.com/office/powerpoint/2010/main" val="3682587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ageCurlDouble" invX="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RACELET - meaning in the Cambridge English Diction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0671782" y="1297536"/>
            <a:ext cx="487363" cy="487363"/>
          </a:xfrm>
          <a:prstGeom prst="rect">
            <a:avLst/>
          </a:prstGeom>
        </p:spPr>
      </p:pic>
      <p:pic>
        <p:nvPicPr>
          <p:cNvPr id="11" name="ACCESS - meaning in the Cambridge English Dictionary">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0546223" y="690107"/>
            <a:ext cx="487363" cy="487363"/>
          </a:xfrm>
          <a:prstGeom prst="rect">
            <a:avLst/>
          </a:prstGeom>
        </p:spPr>
      </p:pic>
      <p:pic>
        <p:nvPicPr>
          <p:cNvPr id="13" name="ACTIVATE - meaning in the Cambridge English Dictionary">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0365321" y="705860"/>
            <a:ext cx="487363" cy="487363"/>
          </a:xfrm>
          <a:prstGeom prst="rect">
            <a:avLst/>
          </a:prstGeom>
        </p:spPr>
      </p:pic>
      <p:pic>
        <p:nvPicPr>
          <p:cNvPr id="8" name="SKIN - meaning in the Cambridge English Dictionary">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0671781" y="747173"/>
            <a:ext cx="487363" cy="487363"/>
          </a:xfrm>
          <a:prstGeom prst="rect">
            <a:avLst/>
          </a:prstGeom>
        </p:spPr>
      </p:pic>
      <p:pic>
        <p:nvPicPr>
          <p:cNvPr id="15" name="VARIOUS - meaning in the Cambridge English Dictionary">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10295987" y="659958"/>
            <a:ext cx="487363" cy="487363"/>
          </a:xfrm>
          <a:prstGeom prst="rect">
            <a:avLst/>
          </a:prstGeom>
        </p:spPr>
      </p:pic>
      <p:pic>
        <p:nvPicPr>
          <p:cNvPr id="5" name="WEARABLE - meaning in the Cambridge English Dictionary">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10388455" y="984604"/>
            <a:ext cx="487363" cy="487363"/>
          </a:xfrm>
          <a:prstGeom prst="rect">
            <a:avLst/>
          </a:prstGeom>
        </p:spPr>
      </p:pic>
      <p:sp>
        <p:nvSpPr>
          <p:cNvPr id="2" name="Content Placeholder 2"/>
          <p:cNvSpPr txBox="1">
            <a:spLocks/>
          </p:cNvSpPr>
          <p:nvPr/>
        </p:nvSpPr>
        <p:spPr>
          <a:xfrm>
            <a:off x="191343" y="37661"/>
            <a:ext cx="8301492" cy="6695648"/>
          </a:xfrm>
          <a:prstGeom prst="rect">
            <a:avLst/>
          </a:prstGeom>
        </p:spPr>
        <p:txBody>
          <a:bodyPr vert="horz" lIns="91440" tIns="45720" rIns="91440" bIns="45720" rtlCol="1">
            <a:noAutofit/>
          </a:bodyPr>
          <a:lst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buNone/>
            </a:pPr>
            <a:r>
              <a:rPr lang="en-US" sz="4800" b="1" dirty="0">
                <a:ln>
                  <a:solidFill>
                    <a:sysClr val="windowText" lastClr="000000"/>
                  </a:solidFill>
                </a:ln>
                <a:latin typeface="Garamond" panose="02020404030301010803" pitchFamily="18" charset="0"/>
              </a:rPr>
              <a:t>wearable     </a:t>
            </a:r>
            <a:r>
              <a:rPr lang="en-US" sz="4800" b="1" dirty="0">
                <a:ln>
                  <a:solidFill>
                    <a:sysClr val="windowText" lastClr="000000"/>
                  </a:solidFill>
                </a:ln>
                <a:solidFill>
                  <a:srgbClr val="C00000"/>
                </a:solidFill>
                <a:latin typeface="Garamond" panose="02020404030301010803" pitchFamily="18" charset="0"/>
              </a:rPr>
              <a:t>(adv.)</a:t>
            </a:r>
          </a:p>
          <a:p>
            <a:pPr algn="l">
              <a:buFont typeface="Arial" pitchFamily="34" charset="0"/>
              <a:buNone/>
            </a:pPr>
            <a:r>
              <a:rPr lang="en-US" sz="4800" b="1" dirty="0">
                <a:ln>
                  <a:solidFill>
                    <a:sysClr val="windowText" lastClr="000000"/>
                  </a:solidFill>
                </a:ln>
                <a:latin typeface="Garamond" panose="02020404030301010803" pitchFamily="18" charset="0"/>
              </a:rPr>
              <a:t>bracelet     </a:t>
            </a:r>
            <a:r>
              <a:rPr lang="en-US" sz="4800" b="1" dirty="0">
                <a:ln>
                  <a:solidFill>
                    <a:sysClr val="windowText" lastClr="000000"/>
                  </a:solidFill>
                </a:ln>
                <a:solidFill>
                  <a:srgbClr val="C00000"/>
                </a:solidFill>
                <a:latin typeface="Garamond" panose="02020404030301010803" pitchFamily="18" charset="0"/>
              </a:rPr>
              <a:t>(n.)</a:t>
            </a:r>
          </a:p>
          <a:p>
            <a:pPr algn="l">
              <a:buFont typeface="Arial" pitchFamily="34" charset="0"/>
              <a:buNone/>
            </a:pPr>
            <a:r>
              <a:rPr lang="en-US" sz="4800" b="1" dirty="0">
                <a:ln>
                  <a:solidFill>
                    <a:sysClr val="windowText" lastClr="000000"/>
                  </a:solidFill>
                </a:ln>
                <a:latin typeface="Garamond" panose="02020404030301010803" pitchFamily="18" charset="0"/>
              </a:rPr>
              <a:t>skin     </a:t>
            </a:r>
            <a:r>
              <a:rPr lang="en-US" sz="4800" b="1" dirty="0">
                <a:ln>
                  <a:solidFill>
                    <a:sysClr val="windowText" lastClr="000000"/>
                  </a:solidFill>
                </a:ln>
                <a:solidFill>
                  <a:srgbClr val="C00000"/>
                </a:solidFill>
                <a:latin typeface="Garamond" panose="02020404030301010803" pitchFamily="18" charset="0"/>
              </a:rPr>
              <a:t>(n.)</a:t>
            </a:r>
          </a:p>
          <a:p>
            <a:pPr algn="l">
              <a:buFont typeface="Arial" pitchFamily="34" charset="0"/>
              <a:buNone/>
            </a:pPr>
            <a:r>
              <a:rPr lang="en-US" sz="4800" b="1" dirty="0">
                <a:ln>
                  <a:solidFill>
                    <a:sysClr val="windowText" lastClr="000000"/>
                  </a:solidFill>
                </a:ln>
                <a:latin typeface="Garamond" panose="02020404030301010803" pitchFamily="18" charset="0"/>
              </a:rPr>
              <a:t>access   </a:t>
            </a:r>
            <a:r>
              <a:rPr lang="en-US" sz="4800" b="1" dirty="0">
                <a:ln>
                  <a:solidFill>
                    <a:sysClr val="windowText" lastClr="000000"/>
                  </a:solidFill>
                </a:ln>
                <a:solidFill>
                  <a:srgbClr val="C00000"/>
                </a:solidFill>
                <a:latin typeface="Garamond" panose="02020404030301010803" pitchFamily="18" charset="0"/>
              </a:rPr>
              <a:t>(n.)</a:t>
            </a:r>
          </a:p>
          <a:p>
            <a:pPr algn="l">
              <a:buFont typeface="Arial" pitchFamily="34" charset="0"/>
              <a:buNone/>
            </a:pPr>
            <a:r>
              <a:rPr lang="en-US" sz="4800" b="1" dirty="0">
                <a:ln>
                  <a:solidFill>
                    <a:sysClr val="windowText" lastClr="000000"/>
                  </a:solidFill>
                </a:ln>
                <a:latin typeface="Garamond" panose="02020404030301010803" pitchFamily="18" charset="0"/>
              </a:rPr>
              <a:t>activate    </a:t>
            </a:r>
            <a:r>
              <a:rPr lang="en-US" sz="4800" b="1" dirty="0">
                <a:ln>
                  <a:solidFill>
                    <a:sysClr val="windowText" lastClr="000000"/>
                  </a:solidFill>
                </a:ln>
                <a:solidFill>
                  <a:srgbClr val="C00000"/>
                </a:solidFill>
                <a:latin typeface="Garamond" panose="02020404030301010803" pitchFamily="18" charset="0"/>
              </a:rPr>
              <a:t>(v.)</a:t>
            </a:r>
          </a:p>
          <a:p>
            <a:pPr algn="l">
              <a:buFont typeface="Arial" pitchFamily="34" charset="0"/>
              <a:buNone/>
            </a:pPr>
            <a:r>
              <a:rPr lang="en-US" sz="4800" b="1" dirty="0">
                <a:ln>
                  <a:solidFill>
                    <a:sysClr val="windowText" lastClr="000000"/>
                  </a:solidFill>
                </a:ln>
                <a:latin typeface="Garamond" panose="02020404030301010803" pitchFamily="18" charset="0"/>
              </a:rPr>
              <a:t>various </a:t>
            </a:r>
            <a:r>
              <a:rPr lang="en-US" sz="4800" b="1" dirty="0">
                <a:ln>
                  <a:solidFill>
                    <a:sysClr val="windowText" lastClr="000000"/>
                  </a:solidFill>
                </a:ln>
                <a:solidFill>
                  <a:srgbClr val="C00000"/>
                </a:solidFill>
                <a:latin typeface="Garamond" panose="02020404030301010803" pitchFamily="18" charset="0"/>
              </a:rPr>
              <a:t>(adj.)</a:t>
            </a:r>
          </a:p>
          <a:p>
            <a:pPr algn="l">
              <a:buNone/>
            </a:pPr>
            <a:r>
              <a:rPr lang="en-US" sz="4800" b="1" dirty="0">
                <a:ln>
                  <a:solidFill>
                    <a:sysClr val="windowText" lastClr="000000"/>
                  </a:solidFill>
                </a:ln>
                <a:latin typeface="Garamond" panose="02020404030301010803" pitchFamily="18" charset="0"/>
              </a:rPr>
              <a:t>directly </a:t>
            </a:r>
            <a:r>
              <a:rPr lang="en-US" sz="4800" b="1" dirty="0">
                <a:ln>
                  <a:solidFill>
                    <a:sysClr val="windowText" lastClr="000000"/>
                  </a:solidFill>
                </a:ln>
                <a:solidFill>
                  <a:srgbClr val="C00000"/>
                </a:solidFill>
                <a:latin typeface="Garamond" panose="02020404030301010803" pitchFamily="18" charset="0"/>
              </a:rPr>
              <a:t>(adv.)</a:t>
            </a:r>
          </a:p>
          <a:p>
            <a:pPr algn="l">
              <a:buFont typeface="Arial" pitchFamily="34" charset="0"/>
              <a:buNone/>
            </a:pPr>
            <a:endParaRPr lang="en-US" sz="4400" b="1" dirty="0">
              <a:ln>
                <a:solidFill>
                  <a:sysClr val="windowText" lastClr="000000"/>
                </a:solidFill>
              </a:ln>
              <a:solidFill>
                <a:srgbClr val="C00000"/>
              </a:solidFill>
              <a:latin typeface="Garamond" panose="02020404030301010803" pitchFamily="18" charset="0"/>
            </a:endParaRPr>
          </a:p>
        </p:txBody>
      </p:sp>
      <p:pic>
        <p:nvPicPr>
          <p:cNvPr id="18" name="DIRECTLY - meaning in the Cambridge English Dictionary">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6"/>
          <a:stretch>
            <a:fillRect/>
          </a:stretch>
        </p:blipFill>
        <p:spPr>
          <a:xfrm>
            <a:off x="10712253" y="747172"/>
            <a:ext cx="487363" cy="487363"/>
          </a:xfrm>
          <a:prstGeom prst="rect">
            <a:avLst/>
          </a:prstGeom>
        </p:spPr>
      </p:pic>
      <p:pic>
        <p:nvPicPr>
          <p:cNvPr id="12" name="Picture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704114" y="2314160"/>
            <a:ext cx="3512457" cy="2149487"/>
          </a:xfrm>
          <a:prstGeom prst="rect">
            <a:avLst/>
          </a:prstGeom>
        </p:spPr>
      </p:pic>
      <p:pic>
        <p:nvPicPr>
          <p:cNvPr id="3" name="Picture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85193" y="37661"/>
            <a:ext cx="2381250" cy="2381250"/>
          </a:xfrm>
          <a:prstGeom prst="rect">
            <a:avLst/>
          </a:prstGeom>
        </p:spPr>
      </p:pic>
      <p:pic>
        <p:nvPicPr>
          <p:cNvPr id="4" name="Picture 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737601" y="2354940"/>
            <a:ext cx="3454400" cy="1836173"/>
          </a:xfrm>
          <a:prstGeom prst="rect">
            <a:avLst/>
          </a:prstGeom>
        </p:spPr>
      </p:pic>
      <p:pic>
        <p:nvPicPr>
          <p:cNvPr id="7" name="Picture 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737601" y="5138057"/>
            <a:ext cx="3454398" cy="1751717"/>
          </a:xfrm>
          <a:prstGeom prst="rect">
            <a:avLst/>
          </a:prstGeom>
        </p:spPr>
      </p:pic>
      <p:pic>
        <p:nvPicPr>
          <p:cNvPr id="10" name="Picture 9"/>
          <p:cNvPicPr>
            <a:picLocks noChangeAspect="1"/>
          </p:cNvPicPr>
          <p:nvPr/>
        </p:nvPicPr>
        <p:blipFill>
          <a:blip r:embed="rId21"/>
          <a:stretch>
            <a:fillRect/>
          </a:stretch>
        </p:blipFill>
        <p:spPr>
          <a:xfrm>
            <a:off x="6277001" y="0"/>
            <a:ext cx="3143966" cy="2354940"/>
          </a:xfrm>
          <a:prstGeom prst="rect">
            <a:avLst/>
          </a:prstGeom>
        </p:spPr>
      </p:pic>
      <p:pic>
        <p:nvPicPr>
          <p:cNvPr id="14" name="Picture 1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880201" y="4631439"/>
            <a:ext cx="3612634" cy="2240631"/>
          </a:xfrm>
          <a:prstGeom prst="rect">
            <a:avLst/>
          </a:prstGeom>
        </p:spPr>
      </p:pic>
      <p:pic>
        <p:nvPicPr>
          <p:cNvPr id="16" name="Picture 1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071710" y="2427861"/>
            <a:ext cx="1495405" cy="1495405"/>
          </a:xfrm>
          <a:prstGeom prst="rect">
            <a:avLst/>
          </a:prstGeom>
        </p:spPr>
      </p:pic>
      <p:pic>
        <p:nvPicPr>
          <p:cNvPr id="17" name="Picture 16"/>
          <p:cNvPicPr>
            <a:picLocks noChangeAspect="1"/>
          </p:cNvPicPr>
          <p:nvPr/>
        </p:nvPicPr>
        <p:blipFill rotWithShape="1">
          <a:blip r:embed="rId24">
            <a:extLst>
              <a:ext uri="{28A0092B-C50C-407E-A947-70E740481C1C}">
                <a14:useLocalDpi xmlns:a14="http://schemas.microsoft.com/office/drawing/2010/main" val="0"/>
              </a:ext>
            </a:extLst>
          </a:blip>
          <a:srcRect l="4141" t="4715" r="3333" b="69844"/>
          <a:stretch/>
        </p:blipFill>
        <p:spPr>
          <a:xfrm>
            <a:off x="4071710" y="3996187"/>
            <a:ext cx="2327564" cy="635252"/>
          </a:xfrm>
          <a:prstGeom prst="rect">
            <a:avLst/>
          </a:prstGeom>
        </p:spPr>
      </p:pic>
    </p:spTree>
    <p:extLst>
      <p:ext uri="{BB962C8B-B14F-4D97-AF65-F5344CB8AC3E}">
        <p14:creationId xmlns:p14="http://schemas.microsoft.com/office/powerpoint/2010/main" val="1447318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890"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fade">
                                      <p:cBhvr>
                                        <p:cTn id="24" dur="1000"/>
                                        <p:tgtEl>
                                          <p:spTgt spid="2">
                                            <p:txEl>
                                              <p:pRg st="1" end="1"/>
                                            </p:txEl>
                                          </p:spTgt>
                                        </p:tgtEl>
                                      </p:cBhvr>
                                    </p:animEffect>
                                    <p:anim calcmode="lin" valueType="num">
                                      <p:cBhvr>
                                        <p:cTn id="2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 presetClass="mediacall" presetSubtype="0" fill="hold" nodeType="afterEffect">
                                  <p:stCondLst>
                                    <p:cond delay="0"/>
                                  </p:stCondLst>
                                  <p:childTnLst>
                                    <p:cmd type="call" cmd="playFrom(0.0)">
                                      <p:cBhvr>
                                        <p:cTn id="29" dur="732" fill="hold"/>
                                        <p:tgtEl>
                                          <p:spTgt spid="6"/>
                                        </p:tgtEl>
                                      </p:cBhvr>
                                    </p:cmd>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animEffect transition="in" filter="fade">
                                      <p:cBhvr>
                                        <p:cTn id="41" dur="1000"/>
                                        <p:tgtEl>
                                          <p:spTgt spid="2">
                                            <p:txEl>
                                              <p:pRg st="2" end="2"/>
                                            </p:txEl>
                                          </p:spTgt>
                                        </p:tgtEl>
                                      </p:cBhvr>
                                    </p:animEffect>
                                    <p:anim calcmode="lin" valueType="num">
                                      <p:cBhvr>
                                        <p:cTn id="4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1" presetClass="mediacall" presetSubtype="0" fill="hold" nodeType="afterEffect">
                                  <p:stCondLst>
                                    <p:cond delay="0"/>
                                  </p:stCondLst>
                                  <p:childTnLst>
                                    <p:cmd type="call" cmd="playFrom(0.0)">
                                      <p:cBhvr>
                                        <p:cTn id="46" dur="758" fill="hold"/>
                                        <p:tgtEl>
                                          <p:spTgt spid="8"/>
                                        </p:tgtEl>
                                      </p:cBhvr>
                                    </p:cmd>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2">
                                            <p:txEl>
                                              <p:pRg st="3" end="3"/>
                                            </p:txEl>
                                          </p:spTgt>
                                        </p:tgtEl>
                                        <p:attrNameLst>
                                          <p:attrName>style.visibility</p:attrName>
                                        </p:attrNameLst>
                                      </p:cBhvr>
                                      <p:to>
                                        <p:strVal val="visible"/>
                                      </p:to>
                                    </p:set>
                                    <p:animEffect transition="in" filter="fade">
                                      <p:cBhvr>
                                        <p:cTn id="58" dur="1000"/>
                                        <p:tgtEl>
                                          <p:spTgt spid="2">
                                            <p:txEl>
                                              <p:pRg st="3" end="3"/>
                                            </p:txEl>
                                          </p:spTgt>
                                        </p:tgtEl>
                                      </p:cBhvr>
                                    </p:animEffect>
                                    <p:anim calcmode="lin" valueType="num">
                                      <p:cBhvr>
                                        <p:cTn id="5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6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1" presetClass="mediacall" presetSubtype="0" fill="hold" nodeType="afterEffect">
                                  <p:stCondLst>
                                    <p:cond delay="0"/>
                                  </p:stCondLst>
                                  <p:childTnLst>
                                    <p:cmd type="call" cmd="playFrom(0.0)">
                                      <p:cBhvr>
                                        <p:cTn id="63" dur="811" fill="hold"/>
                                        <p:tgtEl>
                                          <p:spTgt spid="11"/>
                                        </p:tgtEl>
                                      </p:cBhvr>
                                    </p:cmd>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anim calcmode="lin" valueType="num">
                                      <p:cBhvr>
                                        <p:cTn id="69" dur="1000" fill="hold"/>
                                        <p:tgtEl>
                                          <p:spTgt spid="12"/>
                                        </p:tgtEl>
                                        <p:attrNameLst>
                                          <p:attrName>ppt_x</p:attrName>
                                        </p:attrNameLst>
                                      </p:cBhvr>
                                      <p:tavLst>
                                        <p:tav tm="0">
                                          <p:val>
                                            <p:strVal val="#ppt_x"/>
                                          </p:val>
                                        </p:tav>
                                        <p:tav tm="100000">
                                          <p:val>
                                            <p:strVal val="#ppt_x"/>
                                          </p:val>
                                        </p:tav>
                                      </p:tavLst>
                                    </p:anim>
                                    <p:anim calcmode="lin" valueType="num">
                                      <p:cBhvr>
                                        <p:cTn id="7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2">
                                            <p:txEl>
                                              <p:pRg st="4" end="4"/>
                                            </p:txEl>
                                          </p:spTgt>
                                        </p:tgtEl>
                                        <p:attrNameLst>
                                          <p:attrName>style.visibility</p:attrName>
                                        </p:attrNameLst>
                                      </p:cBhvr>
                                      <p:to>
                                        <p:strVal val="visible"/>
                                      </p:to>
                                    </p:set>
                                    <p:animEffect transition="in" filter="fade">
                                      <p:cBhvr>
                                        <p:cTn id="75" dur="1000"/>
                                        <p:tgtEl>
                                          <p:spTgt spid="2">
                                            <p:txEl>
                                              <p:pRg st="4" end="4"/>
                                            </p:txEl>
                                          </p:spTgt>
                                        </p:tgtEl>
                                      </p:cBhvr>
                                    </p:animEffect>
                                    <p:anim calcmode="lin" valueType="num">
                                      <p:cBhvr>
                                        <p:cTn id="7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7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78" fill="hold">
                            <p:stCondLst>
                              <p:cond delay="1000"/>
                            </p:stCondLst>
                            <p:childTnLst>
                              <p:par>
                                <p:cTn id="79" presetID="1" presetClass="mediacall" presetSubtype="0" fill="hold" nodeType="afterEffect">
                                  <p:stCondLst>
                                    <p:cond delay="0"/>
                                  </p:stCondLst>
                                  <p:childTnLst>
                                    <p:cmd type="call" cmd="playFrom(0.0)">
                                      <p:cBhvr>
                                        <p:cTn id="80" dur="995" fill="hold"/>
                                        <p:tgtEl>
                                          <p:spTgt spid="13"/>
                                        </p:tgtEl>
                                      </p:cBhvr>
                                    </p:cmd>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1000"/>
                                        <p:tgtEl>
                                          <p:spTgt spid="14"/>
                                        </p:tgtEl>
                                      </p:cBhvr>
                                    </p:animEffect>
                                    <p:anim calcmode="lin" valueType="num">
                                      <p:cBhvr>
                                        <p:cTn id="86" dur="1000" fill="hold"/>
                                        <p:tgtEl>
                                          <p:spTgt spid="14"/>
                                        </p:tgtEl>
                                        <p:attrNameLst>
                                          <p:attrName>ppt_x</p:attrName>
                                        </p:attrNameLst>
                                      </p:cBhvr>
                                      <p:tavLst>
                                        <p:tav tm="0">
                                          <p:val>
                                            <p:strVal val="#ppt_x"/>
                                          </p:val>
                                        </p:tav>
                                        <p:tav tm="100000">
                                          <p:val>
                                            <p:strVal val="#ppt_x"/>
                                          </p:val>
                                        </p:tav>
                                      </p:tavLst>
                                    </p:anim>
                                    <p:anim calcmode="lin" valueType="num">
                                      <p:cBhvr>
                                        <p:cTn id="8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nodeType="click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fade">
                                      <p:cBhvr>
                                        <p:cTn id="92" dur="1000"/>
                                        <p:tgtEl>
                                          <p:spTgt spid="2">
                                            <p:txEl>
                                              <p:pRg st="5" end="5"/>
                                            </p:txEl>
                                          </p:spTgt>
                                        </p:tgtEl>
                                      </p:cBhvr>
                                    </p:animEffect>
                                    <p:anim calcmode="lin" valueType="num">
                                      <p:cBhvr>
                                        <p:cTn id="9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9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par>
                          <p:cTn id="95" fill="hold">
                            <p:stCondLst>
                              <p:cond delay="1000"/>
                            </p:stCondLst>
                            <p:childTnLst>
                              <p:par>
                                <p:cTn id="96" presetID="1" presetClass="mediacall" presetSubtype="0" fill="hold" nodeType="afterEffect">
                                  <p:stCondLst>
                                    <p:cond delay="0"/>
                                  </p:stCondLst>
                                  <p:childTnLst>
                                    <p:cmd type="call" cmd="playFrom(0.0)">
                                      <p:cBhvr>
                                        <p:cTn id="97" dur="1100" fill="hold"/>
                                        <p:tgtEl>
                                          <p:spTgt spid="15"/>
                                        </p:tgtEl>
                                      </p:cBhvr>
                                    </p:cmd>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fade">
                                      <p:cBhvr>
                                        <p:cTn id="102" dur="1000"/>
                                        <p:tgtEl>
                                          <p:spTgt spid="16"/>
                                        </p:tgtEl>
                                      </p:cBhvr>
                                    </p:animEffect>
                                    <p:anim calcmode="lin" valueType="num">
                                      <p:cBhvr>
                                        <p:cTn id="103" dur="1000" fill="hold"/>
                                        <p:tgtEl>
                                          <p:spTgt spid="16"/>
                                        </p:tgtEl>
                                        <p:attrNameLst>
                                          <p:attrName>ppt_x</p:attrName>
                                        </p:attrNameLst>
                                      </p:cBhvr>
                                      <p:tavLst>
                                        <p:tav tm="0">
                                          <p:val>
                                            <p:strVal val="#ppt_x"/>
                                          </p:val>
                                        </p:tav>
                                        <p:tav tm="100000">
                                          <p:val>
                                            <p:strVal val="#ppt_x"/>
                                          </p:val>
                                        </p:tav>
                                      </p:tavLst>
                                    </p:anim>
                                    <p:anim calcmode="lin" valueType="num">
                                      <p:cBhvr>
                                        <p:cTn id="104" dur="1000" fill="hold"/>
                                        <p:tgtEl>
                                          <p:spTgt spid="16"/>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17"/>
                                        </p:tgtEl>
                                        <p:attrNameLst>
                                          <p:attrName>style.visibility</p:attrName>
                                        </p:attrNameLst>
                                      </p:cBhvr>
                                      <p:to>
                                        <p:strVal val="visible"/>
                                      </p:to>
                                    </p:set>
                                    <p:animEffect transition="in" filter="fade">
                                      <p:cBhvr>
                                        <p:cTn id="107" dur="1000"/>
                                        <p:tgtEl>
                                          <p:spTgt spid="17"/>
                                        </p:tgtEl>
                                      </p:cBhvr>
                                    </p:animEffect>
                                    <p:anim calcmode="lin" valueType="num">
                                      <p:cBhvr>
                                        <p:cTn id="108" dur="1000" fill="hold"/>
                                        <p:tgtEl>
                                          <p:spTgt spid="17"/>
                                        </p:tgtEl>
                                        <p:attrNameLst>
                                          <p:attrName>ppt_x</p:attrName>
                                        </p:attrNameLst>
                                      </p:cBhvr>
                                      <p:tavLst>
                                        <p:tav tm="0">
                                          <p:val>
                                            <p:strVal val="#ppt_x"/>
                                          </p:val>
                                        </p:tav>
                                        <p:tav tm="100000">
                                          <p:val>
                                            <p:strVal val="#ppt_x"/>
                                          </p:val>
                                        </p:tav>
                                      </p:tavLst>
                                    </p:anim>
                                    <p:anim calcmode="lin" valueType="num">
                                      <p:cBhvr>
                                        <p:cTn id="10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nodeType="clickEffect">
                                  <p:stCondLst>
                                    <p:cond delay="0"/>
                                  </p:stCondLst>
                                  <p:childTnLst>
                                    <p:set>
                                      <p:cBhvr>
                                        <p:cTn id="113" dur="1" fill="hold">
                                          <p:stCondLst>
                                            <p:cond delay="0"/>
                                          </p:stCondLst>
                                        </p:cTn>
                                        <p:tgtEl>
                                          <p:spTgt spid="2">
                                            <p:txEl>
                                              <p:pRg st="6" end="6"/>
                                            </p:txEl>
                                          </p:spTgt>
                                        </p:tgtEl>
                                        <p:attrNameLst>
                                          <p:attrName>style.visibility</p:attrName>
                                        </p:attrNameLst>
                                      </p:cBhvr>
                                      <p:to>
                                        <p:strVal val="visible"/>
                                      </p:to>
                                    </p:set>
                                    <p:animEffect transition="in" filter="fade">
                                      <p:cBhvr>
                                        <p:cTn id="114" dur="1000"/>
                                        <p:tgtEl>
                                          <p:spTgt spid="2">
                                            <p:txEl>
                                              <p:pRg st="6" end="6"/>
                                            </p:txEl>
                                          </p:spTgt>
                                        </p:tgtEl>
                                      </p:cBhvr>
                                    </p:animEffect>
                                    <p:anim calcmode="lin" valueType="num">
                                      <p:cBhvr>
                                        <p:cTn id="11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16"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par>
                          <p:cTn id="117" fill="hold">
                            <p:stCondLst>
                              <p:cond delay="1000"/>
                            </p:stCondLst>
                            <p:childTnLst>
                              <p:par>
                                <p:cTn id="118" presetID="1" presetClass="mediacall" presetSubtype="0" fill="hold" nodeType="afterEffect">
                                  <p:stCondLst>
                                    <p:cond delay="0"/>
                                  </p:stCondLst>
                                  <p:childTnLst>
                                    <p:cmd type="call" cmd="playFrom(0.0)">
                                      <p:cBhvr>
                                        <p:cTn id="119" dur="942"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0" fill="hold" display="0">
                  <p:stCondLst>
                    <p:cond delay="indefinite"/>
                  </p:stCondLst>
                  <p:endCondLst>
                    <p:cond evt="onStopAudio" delay="0">
                      <p:tgtEl>
                        <p:sldTgt/>
                      </p:tgtEl>
                    </p:cond>
                  </p:endCondLst>
                </p:cTn>
                <p:tgtEl>
                  <p:spTgt spid="5"/>
                </p:tgtEl>
              </p:cMediaNode>
            </p:audio>
            <p:audio>
              <p:cMediaNode vol="80000">
                <p:cTn id="121" fill="hold" display="0">
                  <p:stCondLst>
                    <p:cond delay="indefinite"/>
                  </p:stCondLst>
                  <p:endCondLst>
                    <p:cond evt="onStopAudio" delay="0">
                      <p:tgtEl>
                        <p:sldTgt/>
                      </p:tgtEl>
                    </p:cond>
                  </p:endCondLst>
                </p:cTn>
                <p:tgtEl>
                  <p:spTgt spid="6"/>
                </p:tgtEl>
              </p:cMediaNode>
            </p:audio>
            <p:audio>
              <p:cMediaNode vol="80000">
                <p:cTn id="122" fill="hold" display="0">
                  <p:stCondLst>
                    <p:cond delay="indefinite"/>
                  </p:stCondLst>
                  <p:endCondLst>
                    <p:cond evt="onStopAudio" delay="0">
                      <p:tgtEl>
                        <p:sldTgt/>
                      </p:tgtEl>
                    </p:cond>
                  </p:endCondLst>
                </p:cTn>
                <p:tgtEl>
                  <p:spTgt spid="8"/>
                </p:tgtEl>
              </p:cMediaNode>
            </p:audio>
            <p:audio>
              <p:cMediaNode vol="80000">
                <p:cTn id="123" fill="hold" display="0">
                  <p:stCondLst>
                    <p:cond delay="indefinite"/>
                  </p:stCondLst>
                  <p:endCondLst>
                    <p:cond evt="onStopAudio" delay="0">
                      <p:tgtEl>
                        <p:sldTgt/>
                      </p:tgtEl>
                    </p:cond>
                  </p:endCondLst>
                </p:cTn>
                <p:tgtEl>
                  <p:spTgt spid="11"/>
                </p:tgtEl>
              </p:cMediaNode>
            </p:audio>
            <p:audio>
              <p:cMediaNode vol="80000">
                <p:cTn id="124" fill="hold" display="0">
                  <p:stCondLst>
                    <p:cond delay="indefinite"/>
                  </p:stCondLst>
                  <p:endCondLst>
                    <p:cond evt="onStopAudio" delay="0">
                      <p:tgtEl>
                        <p:sldTgt/>
                      </p:tgtEl>
                    </p:cond>
                  </p:endCondLst>
                </p:cTn>
                <p:tgtEl>
                  <p:spTgt spid="13"/>
                </p:tgtEl>
              </p:cMediaNode>
            </p:audio>
            <p:audio>
              <p:cMediaNode vol="80000">
                <p:cTn id="125" fill="hold" display="0">
                  <p:stCondLst>
                    <p:cond delay="indefinite"/>
                  </p:stCondLst>
                  <p:endCondLst>
                    <p:cond evt="onStopAudio" delay="0">
                      <p:tgtEl>
                        <p:sldTgt/>
                      </p:tgtEl>
                    </p:cond>
                  </p:endCondLst>
                </p:cTn>
                <p:tgtEl>
                  <p:spTgt spid="15"/>
                </p:tgtEl>
              </p:cMediaNode>
            </p:audio>
            <p:audio>
              <p:cMediaNode vol="80000">
                <p:cTn id="126" fill="hold" display="0">
                  <p:stCondLst>
                    <p:cond delay="indefinite"/>
                  </p:stCondLst>
                  <p:endCondLst>
                    <p:cond evt="onStopAudio" delay="0">
                      <p:tgtEl>
                        <p:sldTgt/>
                      </p:tgtEl>
                    </p:cond>
                  </p:endCondLst>
                </p:cTn>
                <p:tgtEl>
                  <p:spTgt spid="1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sp>
        <p:nvSpPr>
          <p:cNvPr id="4" name="Title 2"/>
          <p:cNvSpPr txBox="1">
            <a:spLocks/>
          </p:cNvSpPr>
          <p:nvPr/>
        </p:nvSpPr>
        <p:spPr>
          <a:xfrm>
            <a:off x="741008" y="438024"/>
            <a:ext cx="4752528" cy="1750402"/>
          </a:xfrm>
          <a:prstGeom prst="rect">
            <a:avLst/>
          </a:prstGeom>
          <a:noFill/>
        </p:spPr>
        <p:txBody>
          <a:bodyP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sz="4800" b="1" dirty="0">
                <a:ln w="6350">
                  <a:solidFill>
                    <a:sysClr val="windowText" lastClr="000000"/>
                  </a:solidFill>
                </a:ln>
                <a:solidFill>
                  <a:srgbClr val="000099"/>
                </a:solidFill>
                <a:effectLst>
                  <a:innerShdw blurRad="63500" dist="50800" dir="13500000">
                    <a:prstClr val="black">
                      <a:alpha val="50000"/>
                    </a:prstClr>
                  </a:innerShdw>
                </a:effectLst>
                <a:latin typeface="Garamond" panose="02020404030301010803" pitchFamily="18" charset="0"/>
                <a:cs typeface="Aharoni" panose="02010803020104030203" pitchFamily="2" charset="-79"/>
              </a:rPr>
              <a:t>Student’s Book</a:t>
            </a:r>
            <a:br>
              <a:rPr lang="en-US" sz="4800" b="1" dirty="0">
                <a:ln w="6350">
                  <a:solidFill>
                    <a:sysClr val="windowText" lastClr="000000"/>
                  </a:solidFill>
                </a:ln>
                <a:solidFill>
                  <a:srgbClr val="000099"/>
                </a:solidFill>
                <a:effectLst>
                  <a:innerShdw blurRad="63500" dist="50800" dir="13500000">
                    <a:prstClr val="black">
                      <a:alpha val="50000"/>
                    </a:prstClr>
                  </a:innerShdw>
                </a:effectLst>
                <a:latin typeface="Garamond" panose="02020404030301010803" pitchFamily="18" charset="0"/>
                <a:cs typeface="Aharoni" panose="02010803020104030203" pitchFamily="2" charset="-79"/>
              </a:rPr>
            </a:br>
            <a:r>
              <a:rPr lang="en-US" sz="4800" b="1" dirty="0">
                <a:ln w="6350">
                  <a:solidFill>
                    <a:sysClr val="windowText" lastClr="000000"/>
                  </a:solidFill>
                </a:ln>
                <a:solidFill>
                  <a:srgbClr val="000099"/>
                </a:solidFill>
                <a:effectLst>
                  <a:innerShdw blurRad="63500" dist="50800" dir="13500000">
                    <a:prstClr val="black">
                      <a:alpha val="50000"/>
                    </a:prstClr>
                  </a:innerShdw>
                </a:effectLst>
                <a:latin typeface="Garamond" panose="02020404030301010803" pitchFamily="18" charset="0"/>
                <a:cs typeface="Aharoni" panose="02010803020104030203" pitchFamily="2" charset="-79"/>
              </a:rPr>
              <a:t>Page </a:t>
            </a:r>
            <a:r>
              <a:rPr lang="en-US" sz="4800" b="1" dirty="0">
                <a:ln w="6350">
                  <a:solidFill>
                    <a:sysClr val="windowText" lastClr="000000"/>
                  </a:solidFill>
                </a:ln>
                <a:solidFill>
                  <a:srgbClr val="000099"/>
                </a:solidFill>
                <a:effectLst>
                  <a:innerShdw blurRad="63500" dist="50800" dir="13500000">
                    <a:prstClr val="black">
                      <a:alpha val="50000"/>
                    </a:prstClr>
                  </a:innerShdw>
                </a:effectLst>
                <a:latin typeface="Garamond" panose="02020404030301010803" pitchFamily="18" charset="0"/>
                <a:ea typeface="Adobe Gothic Std B" panose="020B0800000000000000" pitchFamily="34" charset="-128"/>
                <a:cs typeface="Aharoni" panose="02010803020104030203" pitchFamily="2" charset="-79"/>
              </a:rPr>
              <a:t>67</a:t>
            </a:r>
            <a:endParaRPr lang="ar-KW" sz="4800" b="1" dirty="0">
              <a:ln w="6350">
                <a:solidFill>
                  <a:sysClr val="windowText" lastClr="000000"/>
                </a:solidFill>
              </a:ln>
              <a:solidFill>
                <a:srgbClr val="000099"/>
              </a:solidFill>
              <a:effectLst>
                <a:innerShdw blurRad="63500" dist="50800" dir="13500000">
                  <a:prstClr val="black">
                    <a:alpha val="50000"/>
                  </a:prstClr>
                </a:innerShdw>
              </a:effectLst>
              <a:latin typeface="Garamond" panose="02020404030301010803" pitchFamily="18" charset="0"/>
              <a:ea typeface="Adobe Gothic Std B" panose="020B0800000000000000" pitchFamily="34" charset="-128"/>
            </a:endParaRPr>
          </a:p>
        </p:txBody>
      </p:sp>
      <p:pic>
        <p:nvPicPr>
          <p:cNvPr id="5" name="Picture 4"/>
          <p:cNvPicPr>
            <a:picLocks noChangeAspect="1"/>
          </p:cNvPicPr>
          <p:nvPr/>
        </p:nvPicPr>
        <p:blipFill>
          <a:blip r:embed="rId3">
            <a:lum bright="-20000" contrast="40000"/>
          </a:blip>
          <a:stretch>
            <a:fillRect/>
          </a:stretch>
        </p:blipFill>
        <p:spPr>
          <a:xfrm>
            <a:off x="6234545" y="0"/>
            <a:ext cx="5957456" cy="6968836"/>
          </a:xfrm>
          <a:prstGeom prst="rect">
            <a:avLst/>
          </a:prstGeom>
        </p:spPr>
      </p:pic>
    </p:spTree>
    <p:extLst>
      <p:ext uri="{BB962C8B-B14F-4D97-AF65-F5344CB8AC3E}">
        <p14:creationId xmlns:p14="http://schemas.microsoft.com/office/powerpoint/2010/main" val="2456126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1" cy="687684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2385" y="864938"/>
            <a:ext cx="3867463" cy="5720401"/>
          </a:xfrm>
          <a:prstGeom prst="rect">
            <a:avLst/>
          </a:prstGeom>
        </p:spPr>
      </p:pic>
    </p:spTree>
    <p:extLst>
      <p:ext uri="{BB962C8B-B14F-4D97-AF65-F5344CB8AC3E}">
        <p14:creationId xmlns:p14="http://schemas.microsoft.com/office/powerpoint/2010/main" val="38795409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9164" y="1255566"/>
            <a:ext cx="2840181" cy="909205"/>
          </a:xfrm>
          <a:prstGeom prst="rect">
            <a:avLst/>
          </a:prstGeom>
        </p:spPr>
      </p:pic>
      <p:pic>
        <p:nvPicPr>
          <p:cNvPr id="7" name="Picture 6"/>
          <p:cNvPicPr>
            <a:picLocks noChangeAspect="1"/>
          </p:cNvPicPr>
          <p:nvPr/>
        </p:nvPicPr>
        <p:blipFill rotWithShape="1">
          <a:blip r:embed="rId4">
            <a:lum bright="-20000" contrast="40000"/>
          </a:blip>
          <a:srcRect t="39311"/>
          <a:stretch/>
        </p:blipFill>
        <p:spPr>
          <a:xfrm>
            <a:off x="0" y="2341418"/>
            <a:ext cx="12197250" cy="1676399"/>
          </a:xfrm>
          <a:prstGeom prst="rect">
            <a:avLst/>
          </a:prstGeom>
        </p:spPr>
      </p:pic>
      <p:pic>
        <p:nvPicPr>
          <p:cNvPr id="8" name="Picture 7"/>
          <p:cNvPicPr>
            <a:picLocks noChangeAspect="1"/>
          </p:cNvPicPr>
          <p:nvPr/>
        </p:nvPicPr>
        <p:blipFill rotWithShape="1">
          <a:blip r:embed="rId4">
            <a:lum bright="-20000" contrast="40000"/>
          </a:blip>
          <a:srcRect r="40253"/>
          <a:stretch/>
        </p:blipFill>
        <p:spPr>
          <a:xfrm>
            <a:off x="0" y="1255566"/>
            <a:ext cx="7287491" cy="2762251"/>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8545" y="582026"/>
            <a:ext cx="1084255" cy="1759392"/>
          </a:xfrm>
          <a:prstGeom prst="rect">
            <a:avLst/>
          </a:prstGeom>
        </p:spPr>
      </p:pic>
    </p:spTree>
    <p:extLst>
      <p:ext uri="{BB962C8B-B14F-4D97-AF65-F5344CB8AC3E}">
        <p14:creationId xmlns:p14="http://schemas.microsoft.com/office/powerpoint/2010/main" val="1776852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02836" cy="6858000"/>
          </a:xfrm>
          <a:prstGeom prst="rect">
            <a:avLst/>
          </a:prstGeom>
        </p:spPr>
      </p:pic>
      <p:sp>
        <p:nvSpPr>
          <p:cNvPr id="3" name="Rectangle 2"/>
          <p:cNvSpPr/>
          <p:nvPr/>
        </p:nvSpPr>
        <p:spPr>
          <a:xfrm>
            <a:off x="207819" y="162945"/>
            <a:ext cx="5541818" cy="830997"/>
          </a:xfrm>
          <a:prstGeom prst="rect">
            <a:avLst/>
          </a:prstGeom>
        </p:spPr>
        <p:txBody>
          <a:bodyPr wrap="square">
            <a:spAutoFit/>
          </a:bodyPr>
          <a:lstStyle/>
          <a:p>
            <a:pPr algn="l"/>
            <a:r>
              <a:rPr lang="en-US" sz="4800" b="1" dirty="0">
                <a:ln>
                  <a:solidFill>
                    <a:schemeClr val="bg1"/>
                  </a:solidFill>
                </a:ln>
                <a:solidFill>
                  <a:schemeClr val="bg1"/>
                </a:solidFill>
                <a:latin typeface="Garamond" panose="02020404030301010803" pitchFamily="18" charset="0"/>
              </a:rPr>
              <a:t>Read your answers.</a:t>
            </a:r>
            <a:endParaRPr lang="ar-KW" sz="4800" b="1" dirty="0">
              <a:ln>
                <a:solidFill>
                  <a:schemeClr val="bg1"/>
                </a:solidFill>
              </a:ln>
              <a:solidFill>
                <a:schemeClr val="bg1"/>
              </a:solidFill>
              <a:latin typeface="Garamond" panose="02020404030301010803" pitchFamily="18" charset="0"/>
            </a:endParaRPr>
          </a:p>
        </p:txBody>
      </p:sp>
    </p:spTree>
    <p:extLst>
      <p:ext uri="{BB962C8B-B14F-4D97-AF65-F5344CB8AC3E}">
        <p14:creationId xmlns:p14="http://schemas.microsoft.com/office/powerpoint/2010/main" val="1521597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372110" cy="6858001"/>
          </a:xfrm>
          <a:prstGeom prst="rect">
            <a:avLst/>
          </a:prstGeom>
        </p:spPr>
      </p:pic>
      <p:sp>
        <p:nvSpPr>
          <p:cNvPr id="2" name="Rectangle 1"/>
          <p:cNvSpPr/>
          <p:nvPr/>
        </p:nvSpPr>
        <p:spPr>
          <a:xfrm>
            <a:off x="484908" y="251844"/>
            <a:ext cx="11208328" cy="2308324"/>
          </a:xfrm>
          <a:prstGeom prst="rect">
            <a:avLst/>
          </a:prstGeom>
        </p:spPr>
        <p:txBody>
          <a:bodyPr wrap="square">
            <a:spAutoFit/>
          </a:bodyPr>
          <a:lstStyle/>
          <a:p>
            <a:pPr algn="ctr"/>
            <a:r>
              <a:rPr lang="en-US" sz="4800" b="1" dirty="0">
                <a:ln>
                  <a:solidFill>
                    <a:schemeClr val="tx1"/>
                  </a:solidFill>
                </a:ln>
                <a:latin typeface="Garamond" panose="02020404030301010803" pitchFamily="18" charset="0"/>
              </a:rPr>
              <a:t>If you could ask someone from the future about communication, what questions would you ask?</a:t>
            </a:r>
            <a:endParaRPr lang="ar-KW" sz="4800" b="1" dirty="0">
              <a:ln>
                <a:solidFill>
                  <a:schemeClr val="tx1"/>
                </a:solidFill>
              </a:ln>
              <a:latin typeface="Garamond" panose="02020404030301010803" pitchFamily="18" charset="0"/>
            </a:endParaRPr>
          </a:p>
        </p:txBody>
      </p:sp>
    </p:spTree>
    <p:extLst>
      <p:ext uri="{BB962C8B-B14F-4D97-AF65-F5344CB8AC3E}">
        <p14:creationId xmlns:p14="http://schemas.microsoft.com/office/powerpoint/2010/main" val="3283327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5091" y="803565"/>
            <a:ext cx="4114800" cy="567979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85" y="396421"/>
            <a:ext cx="6705600" cy="6086939"/>
          </a:xfrm>
          <a:prstGeom prst="rect">
            <a:avLst/>
          </a:prstGeom>
        </p:spPr>
      </p:pic>
    </p:spTree>
    <p:extLst>
      <p:ext uri="{BB962C8B-B14F-4D97-AF65-F5344CB8AC3E}">
        <p14:creationId xmlns:p14="http://schemas.microsoft.com/office/powerpoint/2010/main" val="3244754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20000" contrast="40000"/>
          </a:blip>
          <a:stretch>
            <a:fillRect/>
          </a:stretch>
        </p:blipFill>
        <p:spPr>
          <a:xfrm>
            <a:off x="1" y="-1"/>
            <a:ext cx="6927272" cy="6780087"/>
          </a:xfrm>
          <a:prstGeom prst="rect">
            <a:avLst/>
          </a:prstGeom>
        </p:spPr>
      </p:pic>
      <p:sp>
        <p:nvSpPr>
          <p:cNvPr id="3" name="Title 2"/>
          <p:cNvSpPr txBox="1">
            <a:spLocks/>
          </p:cNvSpPr>
          <p:nvPr/>
        </p:nvSpPr>
        <p:spPr>
          <a:xfrm>
            <a:off x="7155663" y="2377659"/>
            <a:ext cx="4752528" cy="2512996"/>
          </a:xfrm>
          <a:prstGeom prst="rect">
            <a:avLst/>
          </a:prstGeom>
          <a:noFill/>
        </p:spPr>
        <p:txBody>
          <a:bodyP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sz="4800" b="1" dirty="0">
                <a:ln w="6350">
                  <a:solidFill>
                    <a:sysClr val="windowText" lastClr="000000"/>
                  </a:solidFill>
                </a:ln>
                <a:solidFill>
                  <a:srgbClr val="000099"/>
                </a:solidFill>
                <a:effectLst>
                  <a:innerShdw blurRad="63500" dist="50800" dir="13500000">
                    <a:prstClr val="black">
                      <a:alpha val="50000"/>
                    </a:prstClr>
                  </a:innerShdw>
                </a:effectLst>
                <a:latin typeface="Garamond" panose="02020404030301010803" pitchFamily="18" charset="0"/>
                <a:cs typeface="Aharoni" panose="02010803020104030203" pitchFamily="2" charset="-79"/>
              </a:rPr>
              <a:t>Write a name for each creative gadget.</a:t>
            </a:r>
            <a:endParaRPr lang="ar-KW" sz="4800" b="1" dirty="0">
              <a:ln w="6350">
                <a:solidFill>
                  <a:sysClr val="windowText" lastClr="000000"/>
                </a:solidFill>
              </a:ln>
              <a:solidFill>
                <a:srgbClr val="000099"/>
              </a:solidFill>
              <a:effectLst>
                <a:innerShdw blurRad="63500" dist="50800" dir="13500000">
                  <a:prstClr val="black">
                    <a:alpha val="50000"/>
                  </a:prstClr>
                </a:innerShdw>
              </a:effectLst>
              <a:latin typeface="Garamond" panose="02020404030301010803" pitchFamily="18" charset="0"/>
              <a:ea typeface="Adobe Gothic Std B" panose="020B0800000000000000" pitchFamily="34" charset="-128"/>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0857" y="443346"/>
            <a:ext cx="2582140" cy="1291070"/>
          </a:xfrm>
          <a:prstGeom prst="rect">
            <a:avLst/>
          </a:prstGeom>
        </p:spPr>
      </p:pic>
    </p:spTree>
    <p:extLst>
      <p:ext uri="{BB962C8B-B14F-4D97-AF65-F5344CB8AC3E}">
        <p14:creationId xmlns:p14="http://schemas.microsoft.com/office/powerpoint/2010/main" val="165141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407368" y="0"/>
            <a:ext cx="11449272" cy="1844824"/>
          </a:xfrm>
          <a:prstGeom prst="rect">
            <a:avLst/>
          </a:prstGeom>
        </p:spPr>
        <p:txBody>
          <a:bodyPr vert="horz" lIns="91440" tIns="45720" rIns="91440" bIns="45720" rtlCol="1" anchor="ctr">
            <a:normAutofit/>
          </a:bodyPr>
          <a:lstStyle/>
          <a:p>
            <a:pPr algn="ctr" rtl="0">
              <a:spcBef>
                <a:spcPct val="0"/>
              </a:spcBef>
              <a:defRPr/>
            </a:pPr>
            <a:r>
              <a:rPr lang="en-US" sz="4800" b="1" dirty="0">
                <a:ln w="12700">
                  <a:solidFill>
                    <a:schemeClr val="bg1"/>
                  </a:solidFill>
                </a:ln>
                <a:solidFill>
                  <a:schemeClr val="bg1"/>
                </a:solidFill>
                <a:effectLst>
                  <a:outerShdw blurRad="38100" dist="38100" dir="2700000" algn="tl">
                    <a:srgbClr val="000000">
                      <a:alpha val="43137"/>
                    </a:srgbClr>
                  </a:outerShdw>
                </a:effectLst>
                <a:latin typeface="Garamond" panose="02020404030301010803" pitchFamily="18" charset="0"/>
                <a:ea typeface="+mj-ea"/>
                <a:cs typeface="+mj-cs"/>
              </a:rPr>
              <a:t>What is as big as you are and doesn’t weigh anything?</a:t>
            </a:r>
            <a:endParaRPr lang="ar-KW" sz="4800" b="1" dirty="0">
              <a:ln w="12700">
                <a:solidFill>
                  <a:schemeClr val="bg1"/>
                </a:solidFill>
              </a:ln>
              <a:solidFill>
                <a:schemeClr val="bg1"/>
              </a:solidFill>
              <a:effectLst>
                <a:outerShdw blurRad="38100" dist="38100" dir="2700000" algn="tl">
                  <a:srgbClr val="000000">
                    <a:alpha val="43137"/>
                  </a:srgbClr>
                </a:outerShdw>
              </a:effectLst>
              <a:latin typeface="Garamond" panose="02020404030301010803" pitchFamily="18" charset="0"/>
              <a:ea typeface="+mj-ea"/>
              <a:cs typeface="+mj-cs"/>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3912" y="2178402"/>
            <a:ext cx="5844670" cy="433270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424" y="1988839"/>
            <a:ext cx="3436926" cy="4522271"/>
          </a:xfrm>
          <a:prstGeom prst="rect">
            <a:avLst/>
          </a:prstGeom>
        </p:spPr>
      </p:pic>
    </p:spTree>
    <p:extLst>
      <p:ext uri="{BB962C8B-B14F-4D97-AF65-F5344CB8AC3E}">
        <p14:creationId xmlns:p14="http://schemas.microsoft.com/office/powerpoint/2010/main" val="596285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نتيجة بحث الصور عن ‪smart phone become addiction for peo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072" y="193964"/>
            <a:ext cx="11471563" cy="64321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94472" y="1328034"/>
            <a:ext cx="6882727" cy="923330"/>
          </a:xfrm>
          <a:prstGeom prst="rect">
            <a:avLst/>
          </a:prstGeom>
        </p:spPr>
        <p:txBody>
          <a:bodyPr wrap="square">
            <a:spAutoFit/>
          </a:bodyPr>
          <a:lstStyle/>
          <a:p>
            <a:pPr algn="l"/>
            <a:r>
              <a:rPr lang="en-US" sz="5400" b="1" dirty="0">
                <a:ln>
                  <a:solidFill>
                    <a:schemeClr val="bg1"/>
                  </a:solidFill>
                </a:ln>
                <a:solidFill>
                  <a:schemeClr val="bg1"/>
                </a:solidFill>
                <a:latin typeface="Garamond" panose="02020404030301010803" pitchFamily="18" charset="0"/>
              </a:rPr>
              <a:t>Read your answers.</a:t>
            </a:r>
            <a:endParaRPr lang="ar-KW" sz="5400" b="1" dirty="0">
              <a:ln>
                <a:solidFill>
                  <a:schemeClr val="bg1"/>
                </a:solidFill>
              </a:ln>
              <a:solidFill>
                <a:schemeClr val="bg1"/>
              </a:solidFill>
              <a:latin typeface="Garamond" panose="02020404030301010803" pitchFamily="18" charset="0"/>
            </a:endParaRPr>
          </a:p>
        </p:txBody>
      </p:sp>
    </p:spTree>
    <p:extLst>
      <p:ext uri="{BB962C8B-B14F-4D97-AF65-F5344CB8AC3E}">
        <p14:creationId xmlns:p14="http://schemas.microsoft.com/office/powerpoint/2010/main" val="5816307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0217" y="290947"/>
            <a:ext cx="11568546" cy="6309420"/>
          </a:xfrm>
          <a:prstGeom prst="rect">
            <a:avLst/>
          </a:prstGeom>
        </p:spPr>
        <p:txBody>
          <a:bodyPr wrap="square">
            <a:spAutoFit/>
          </a:bodyPr>
          <a:lstStyle/>
          <a:p>
            <a:pPr algn="l"/>
            <a:r>
              <a:rPr lang="en-US" sz="4400" b="1" dirty="0">
                <a:ln>
                  <a:solidFill>
                    <a:schemeClr val="tx1"/>
                  </a:solidFill>
                </a:ln>
                <a:latin typeface="Garamond" panose="02020404030301010803" pitchFamily="18" charset="0"/>
              </a:rPr>
              <a:t>(A) </a:t>
            </a:r>
            <a:r>
              <a:rPr lang="en-US" sz="3200" dirty="0">
                <a:ln>
                  <a:solidFill>
                    <a:schemeClr val="tx1"/>
                  </a:solidFill>
                </a:ln>
                <a:latin typeface="Garamond" panose="02020404030301010803" pitchFamily="18" charset="0"/>
              </a:rPr>
              <a:t>……………………………………………..</a:t>
            </a:r>
          </a:p>
          <a:p>
            <a:pPr algn="l"/>
            <a:endParaRPr lang="en-US" sz="4000" b="1" dirty="0">
              <a:ln>
                <a:solidFill>
                  <a:schemeClr val="tx1"/>
                </a:solidFill>
              </a:ln>
              <a:latin typeface="Garamond" panose="02020404030301010803" pitchFamily="18" charset="0"/>
            </a:endParaRPr>
          </a:p>
          <a:p>
            <a:pPr algn="l"/>
            <a:r>
              <a:rPr lang="en-US" sz="4000" b="1" dirty="0">
                <a:ln>
                  <a:solidFill>
                    <a:schemeClr val="tx1"/>
                  </a:solidFill>
                </a:ln>
                <a:latin typeface="Garamond" panose="02020404030301010803" pitchFamily="18" charset="0"/>
              </a:rPr>
              <a:t>The next step in </a:t>
            </a:r>
            <a:r>
              <a:rPr lang="en-US" sz="4000" b="1" dirty="0">
                <a:ln>
                  <a:solidFill>
                    <a:schemeClr val="tx1"/>
                  </a:solidFill>
                </a:ln>
                <a:solidFill>
                  <a:srgbClr val="C00000"/>
                </a:solidFill>
                <a:latin typeface="Garamond" panose="02020404030301010803" pitchFamily="18" charset="0"/>
              </a:rPr>
              <a:t>wearable</a:t>
            </a:r>
            <a:r>
              <a:rPr lang="en-US" sz="4000" b="1" dirty="0">
                <a:ln>
                  <a:solidFill>
                    <a:schemeClr val="tx1"/>
                  </a:solidFill>
                </a:ln>
                <a:latin typeface="Garamond" panose="02020404030301010803" pitchFamily="18" charset="0"/>
              </a:rPr>
              <a:t> technology will be </a:t>
            </a:r>
          </a:p>
          <a:p>
            <a:pPr algn="l"/>
            <a:r>
              <a:rPr lang="en-US" sz="4000" b="1" dirty="0">
                <a:ln>
                  <a:solidFill>
                    <a:schemeClr val="tx1"/>
                  </a:solidFill>
                </a:ln>
                <a:latin typeface="Garamond" panose="02020404030301010803" pitchFamily="18" charset="0"/>
              </a:rPr>
              <a:t>a </a:t>
            </a:r>
            <a:r>
              <a:rPr lang="en-US" sz="4000" b="1" dirty="0">
                <a:ln>
                  <a:solidFill>
                    <a:schemeClr val="tx1"/>
                  </a:solidFill>
                </a:ln>
                <a:solidFill>
                  <a:srgbClr val="C00000"/>
                </a:solidFill>
                <a:latin typeface="Garamond" panose="02020404030301010803" pitchFamily="18" charset="0"/>
              </a:rPr>
              <a:t>bracelet</a:t>
            </a:r>
            <a:r>
              <a:rPr lang="en-US" sz="4000" b="1" dirty="0">
                <a:ln>
                  <a:solidFill>
                    <a:schemeClr val="tx1"/>
                  </a:solidFill>
                </a:ln>
                <a:latin typeface="Garamond" panose="02020404030301010803" pitchFamily="18" charset="0"/>
              </a:rPr>
              <a:t> that will make your </a:t>
            </a:r>
            <a:r>
              <a:rPr lang="en-US" sz="4000" b="1" dirty="0">
                <a:ln>
                  <a:solidFill>
                    <a:schemeClr val="tx1"/>
                  </a:solidFill>
                </a:ln>
                <a:solidFill>
                  <a:srgbClr val="C00000"/>
                </a:solidFill>
                <a:latin typeface="Garamond" panose="02020404030301010803" pitchFamily="18" charset="0"/>
              </a:rPr>
              <a:t>skin</a:t>
            </a:r>
            <a:r>
              <a:rPr lang="en-US" sz="4000" b="1" dirty="0">
                <a:ln>
                  <a:solidFill>
                    <a:schemeClr val="tx1"/>
                  </a:solidFill>
                </a:ln>
                <a:latin typeface="Garamond" panose="02020404030301010803" pitchFamily="18" charset="0"/>
              </a:rPr>
              <a:t> your new touch screen. It will be able to project a touchscreen onto your arm, making it possible for you to easily </a:t>
            </a:r>
            <a:r>
              <a:rPr lang="en-US" sz="4000" b="1" dirty="0">
                <a:ln>
                  <a:solidFill>
                    <a:schemeClr val="tx1"/>
                  </a:solidFill>
                </a:ln>
                <a:solidFill>
                  <a:srgbClr val="C00000"/>
                </a:solidFill>
                <a:latin typeface="Garamond" panose="02020404030301010803" pitchFamily="18" charset="0"/>
              </a:rPr>
              <a:t>access</a:t>
            </a:r>
            <a:r>
              <a:rPr lang="en-US" sz="4000" b="1" dirty="0">
                <a:ln>
                  <a:solidFill>
                    <a:schemeClr val="tx1"/>
                  </a:solidFill>
                </a:ln>
                <a:latin typeface="Garamond" panose="02020404030301010803" pitchFamily="18" charset="0"/>
              </a:rPr>
              <a:t> and use your apps without having to take out your phone. You can play games, answer your calls, check the weather, find your way and keep whatever you want on your arm.</a:t>
            </a:r>
            <a:endParaRPr lang="en-US" sz="4000" b="1" i="0" u="none" strike="noStrike" baseline="0" dirty="0">
              <a:ln>
                <a:solidFill>
                  <a:schemeClr val="tx1"/>
                </a:solidFill>
              </a:ln>
              <a:solidFill>
                <a:srgbClr val="000000"/>
              </a:solidFill>
              <a:latin typeface="Garamond" panose="02020404030301010803" pitchFamily="18" charset="0"/>
            </a:endParaRPr>
          </a:p>
        </p:txBody>
      </p:sp>
      <p:pic>
        <p:nvPicPr>
          <p:cNvPr id="3" name="Picture 2"/>
          <p:cNvPicPr>
            <a:picLocks noChangeAspect="1"/>
          </p:cNvPicPr>
          <p:nvPr/>
        </p:nvPicPr>
        <p:blipFill>
          <a:blip r:embed="rId2"/>
          <a:stretch>
            <a:fillRect/>
          </a:stretch>
        </p:blipFill>
        <p:spPr>
          <a:xfrm>
            <a:off x="10557165" y="0"/>
            <a:ext cx="1634836" cy="2192206"/>
          </a:xfrm>
          <a:prstGeom prst="rect">
            <a:avLst/>
          </a:prstGeom>
        </p:spPr>
      </p:pic>
      <p:sp>
        <p:nvSpPr>
          <p:cNvPr id="4" name="Rectangle 3"/>
          <p:cNvSpPr/>
          <p:nvPr/>
        </p:nvSpPr>
        <p:spPr>
          <a:xfrm>
            <a:off x="1468582" y="180110"/>
            <a:ext cx="5541818" cy="830997"/>
          </a:xfrm>
          <a:prstGeom prst="rect">
            <a:avLst/>
          </a:prstGeom>
        </p:spPr>
        <p:txBody>
          <a:bodyPr wrap="square">
            <a:spAutoFit/>
          </a:bodyPr>
          <a:lstStyle/>
          <a:p>
            <a:pPr algn="l"/>
            <a:r>
              <a:rPr lang="en-US" sz="4800" b="1" dirty="0">
                <a:ln>
                  <a:solidFill>
                    <a:schemeClr val="tx1"/>
                  </a:solidFill>
                </a:ln>
                <a:solidFill>
                  <a:srgbClr val="C00000"/>
                </a:solidFill>
                <a:latin typeface="Garamond" panose="02020404030301010803" pitchFamily="18" charset="0"/>
              </a:rPr>
              <a:t>Wearable bracelet</a:t>
            </a:r>
            <a:endParaRPr lang="ar-KW" sz="4800" b="1" dirty="0">
              <a:ln>
                <a:solidFill>
                  <a:schemeClr val="tx1"/>
                </a:solidFill>
              </a:ln>
              <a:solidFill>
                <a:srgbClr val="C00000"/>
              </a:solidFill>
              <a:latin typeface="Garamond" panose="02020404030301010803" pitchFamily="18" charset="0"/>
            </a:endParaRPr>
          </a:p>
        </p:txBody>
      </p:sp>
    </p:spTree>
    <p:extLst>
      <p:ext uri="{BB962C8B-B14F-4D97-AF65-F5344CB8AC3E}">
        <p14:creationId xmlns:p14="http://schemas.microsoft.com/office/powerpoint/2010/main" val="2365136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9491" y="377133"/>
            <a:ext cx="11582400" cy="5139869"/>
          </a:xfrm>
          <a:prstGeom prst="rect">
            <a:avLst/>
          </a:prstGeom>
        </p:spPr>
        <p:txBody>
          <a:bodyPr wrap="square">
            <a:spAutoFit/>
          </a:bodyPr>
          <a:lstStyle/>
          <a:p>
            <a:pPr algn="l"/>
            <a:r>
              <a:rPr lang="en-US" sz="4400" b="1" dirty="0">
                <a:ln>
                  <a:solidFill>
                    <a:schemeClr val="tx1"/>
                  </a:solidFill>
                </a:ln>
                <a:latin typeface="Garamond" panose="02020404030301010803" pitchFamily="18" charset="0"/>
              </a:rPr>
              <a:t>(B) </a:t>
            </a:r>
            <a:r>
              <a:rPr lang="en-US" sz="3200" dirty="0">
                <a:ln>
                  <a:solidFill>
                    <a:schemeClr val="tx1"/>
                  </a:solidFill>
                </a:ln>
                <a:latin typeface="Garamond" panose="02020404030301010803" pitchFamily="18" charset="0"/>
              </a:rPr>
              <a:t>……………………………………………..</a:t>
            </a:r>
            <a:endParaRPr lang="en-US" sz="3200" b="1" dirty="0">
              <a:ln>
                <a:solidFill>
                  <a:schemeClr val="tx1"/>
                </a:solidFill>
              </a:ln>
              <a:latin typeface="Garamond" panose="02020404030301010803" pitchFamily="18" charset="0"/>
            </a:endParaRPr>
          </a:p>
          <a:p>
            <a:pPr algn="l"/>
            <a:endParaRPr lang="en-US" sz="4400" b="1" dirty="0">
              <a:ln>
                <a:solidFill>
                  <a:schemeClr val="tx1"/>
                </a:solidFill>
              </a:ln>
              <a:latin typeface="Garamond" panose="02020404030301010803" pitchFamily="18" charset="0"/>
            </a:endParaRPr>
          </a:p>
          <a:p>
            <a:pPr algn="l"/>
            <a:r>
              <a:rPr lang="en-US" sz="4000" b="1" dirty="0">
                <a:ln>
                  <a:solidFill>
                    <a:schemeClr val="tx1"/>
                  </a:solidFill>
                </a:ln>
                <a:latin typeface="Garamond" panose="02020404030301010803" pitchFamily="18" charset="0"/>
              </a:rPr>
              <a:t>It’s another creative gadget that is being designed to help users get access to the latest news. This gadget woks by connecting a smart newspaper to the Internet. The reader will be able to </a:t>
            </a:r>
            <a:r>
              <a:rPr lang="en-US" sz="4000" b="1" dirty="0">
                <a:ln>
                  <a:solidFill>
                    <a:schemeClr val="tx1"/>
                  </a:solidFill>
                </a:ln>
                <a:solidFill>
                  <a:srgbClr val="C00000"/>
                </a:solidFill>
                <a:latin typeface="Garamond" panose="02020404030301010803" pitchFamily="18" charset="0"/>
              </a:rPr>
              <a:t>activate</a:t>
            </a:r>
            <a:r>
              <a:rPr lang="en-US" sz="4000" b="1" dirty="0">
                <a:ln>
                  <a:solidFill>
                    <a:schemeClr val="tx1"/>
                  </a:solidFill>
                </a:ln>
                <a:latin typeface="Garamond" panose="02020404030301010803" pitchFamily="18" charset="0"/>
              </a:rPr>
              <a:t> content ranging from audio to advertisements by touching </a:t>
            </a:r>
            <a:r>
              <a:rPr lang="en-US" sz="4000" b="1" dirty="0">
                <a:ln>
                  <a:solidFill>
                    <a:schemeClr val="tx1"/>
                  </a:solidFill>
                </a:ln>
                <a:solidFill>
                  <a:srgbClr val="C00000"/>
                </a:solidFill>
                <a:latin typeface="Garamond" panose="02020404030301010803" pitchFamily="18" charset="0"/>
              </a:rPr>
              <a:t>various</a:t>
            </a:r>
            <a:r>
              <a:rPr lang="en-US" sz="4000" b="1" dirty="0">
                <a:ln>
                  <a:solidFill>
                    <a:schemeClr val="tx1"/>
                  </a:solidFill>
                </a:ln>
                <a:latin typeface="Garamond" panose="02020404030301010803" pitchFamily="18" charset="0"/>
              </a:rPr>
              <a:t> parts of the page.</a:t>
            </a:r>
            <a:endParaRPr lang="en-US" sz="4000" b="1" i="0" u="none" strike="noStrike" baseline="0" dirty="0">
              <a:ln>
                <a:solidFill>
                  <a:schemeClr val="tx1"/>
                </a:solidFill>
              </a:ln>
              <a:solidFill>
                <a:srgbClr val="000000"/>
              </a:solidFill>
              <a:latin typeface="Garamond" panose="02020404030301010803" pitchFamily="18" charset="0"/>
            </a:endParaRPr>
          </a:p>
        </p:txBody>
      </p:sp>
      <p:pic>
        <p:nvPicPr>
          <p:cNvPr id="3" name="Picture 2"/>
          <p:cNvPicPr>
            <a:picLocks noChangeAspect="1"/>
          </p:cNvPicPr>
          <p:nvPr/>
        </p:nvPicPr>
        <p:blipFill>
          <a:blip r:embed="rId2"/>
          <a:stretch>
            <a:fillRect/>
          </a:stretch>
        </p:blipFill>
        <p:spPr>
          <a:xfrm>
            <a:off x="10415086" y="0"/>
            <a:ext cx="1776914" cy="1347984"/>
          </a:xfrm>
          <a:prstGeom prst="rect">
            <a:avLst/>
          </a:prstGeom>
        </p:spPr>
      </p:pic>
      <p:sp>
        <p:nvSpPr>
          <p:cNvPr id="4" name="Rectangle 3"/>
          <p:cNvSpPr/>
          <p:nvPr/>
        </p:nvSpPr>
        <p:spPr>
          <a:xfrm>
            <a:off x="1385454" y="258493"/>
            <a:ext cx="5541818" cy="830997"/>
          </a:xfrm>
          <a:prstGeom prst="rect">
            <a:avLst/>
          </a:prstGeom>
        </p:spPr>
        <p:txBody>
          <a:bodyPr wrap="square">
            <a:spAutoFit/>
          </a:bodyPr>
          <a:lstStyle/>
          <a:p>
            <a:pPr algn="l"/>
            <a:r>
              <a:rPr lang="en-US" sz="4800" b="1" dirty="0">
                <a:ln>
                  <a:solidFill>
                    <a:schemeClr val="tx1"/>
                  </a:solidFill>
                </a:ln>
                <a:solidFill>
                  <a:srgbClr val="C00000"/>
                </a:solidFill>
                <a:latin typeface="Garamond" panose="02020404030301010803" pitchFamily="18" charset="0"/>
              </a:rPr>
              <a:t>Smart newspaper</a:t>
            </a:r>
            <a:endParaRPr lang="ar-KW" sz="4800" b="1" dirty="0">
              <a:ln>
                <a:solidFill>
                  <a:schemeClr val="tx1"/>
                </a:solidFill>
              </a:ln>
              <a:solidFill>
                <a:srgbClr val="C00000"/>
              </a:solidFill>
              <a:latin typeface="Garamond" panose="02020404030301010803" pitchFamily="18" charset="0"/>
            </a:endParaRPr>
          </a:p>
        </p:txBody>
      </p:sp>
    </p:spTree>
    <p:extLst>
      <p:ext uri="{BB962C8B-B14F-4D97-AF65-F5344CB8AC3E}">
        <p14:creationId xmlns:p14="http://schemas.microsoft.com/office/powerpoint/2010/main" val="2905155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7309" y="418698"/>
            <a:ext cx="11180618" cy="5139869"/>
          </a:xfrm>
          <a:prstGeom prst="rect">
            <a:avLst/>
          </a:prstGeom>
        </p:spPr>
        <p:txBody>
          <a:bodyPr wrap="square">
            <a:spAutoFit/>
          </a:bodyPr>
          <a:lstStyle/>
          <a:p>
            <a:pPr algn="l"/>
            <a:r>
              <a:rPr lang="en-US" sz="4400" b="1" dirty="0">
                <a:ln>
                  <a:solidFill>
                    <a:schemeClr val="tx1"/>
                  </a:solidFill>
                </a:ln>
                <a:latin typeface="Garamond" panose="02020404030301010803" pitchFamily="18" charset="0"/>
              </a:rPr>
              <a:t>(C) </a:t>
            </a:r>
            <a:r>
              <a:rPr lang="en-US" sz="3200" dirty="0">
                <a:ln>
                  <a:solidFill>
                    <a:schemeClr val="tx1"/>
                  </a:solidFill>
                </a:ln>
                <a:latin typeface="Garamond" panose="02020404030301010803" pitchFamily="18" charset="0"/>
              </a:rPr>
              <a:t>……………………………………………..</a:t>
            </a:r>
            <a:endParaRPr lang="en-US" sz="3200" b="1" dirty="0">
              <a:ln>
                <a:solidFill>
                  <a:schemeClr val="tx1"/>
                </a:solidFill>
              </a:ln>
              <a:latin typeface="Garamond" panose="02020404030301010803" pitchFamily="18" charset="0"/>
            </a:endParaRPr>
          </a:p>
          <a:p>
            <a:pPr algn="l"/>
            <a:endParaRPr lang="en-US" sz="4400" b="1" dirty="0">
              <a:ln>
                <a:solidFill>
                  <a:schemeClr val="tx1"/>
                </a:solidFill>
              </a:ln>
              <a:latin typeface="Garamond" panose="02020404030301010803" pitchFamily="18" charset="0"/>
            </a:endParaRPr>
          </a:p>
          <a:p>
            <a:pPr algn="l"/>
            <a:r>
              <a:rPr lang="en-US" sz="4000" b="1" dirty="0">
                <a:ln>
                  <a:solidFill>
                    <a:schemeClr val="tx1"/>
                  </a:solidFill>
                </a:ln>
                <a:latin typeface="Garamond" panose="02020404030301010803" pitchFamily="18" charset="0"/>
              </a:rPr>
              <a:t>They look like normal lenses but they will have three tiny lasers and a micro mirror to reflect pictures </a:t>
            </a:r>
            <a:r>
              <a:rPr lang="en-US" sz="4000" b="1" dirty="0">
                <a:ln>
                  <a:solidFill>
                    <a:schemeClr val="tx1"/>
                  </a:solidFill>
                </a:ln>
                <a:solidFill>
                  <a:srgbClr val="C00000"/>
                </a:solidFill>
                <a:latin typeface="Garamond" panose="02020404030301010803" pitchFamily="18" charset="0"/>
              </a:rPr>
              <a:t>directly</a:t>
            </a:r>
            <a:r>
              <a:rPr lang="en-US" sz="4000" b="1" dirty="0">
                <a:ln>
                  <a:solidFill>
                    <a:schemeClr val="tx1"/>
                  </a:solidFill>
                </a:ln>
                <a:latin typeface="Garamond" panose="02020404030301010803" pitchFamily="18" charset="0"/>
              </a:rPr>
              <a:t> into your eyes. There is no need to wear a smart watch, have a mobile phone, tablet or TV because these lenses can let you watch movies or read your messages without opening your eyes.</a:t>
            </a:r>
            <a:endParaRPr lang="en-US" sz="4000" b="1" i="0" u="none" strike="noStrike" baseline="0" dirty="0">
              <a:ln>
                <a:solidFill>
                  <a:schemeClr val="tx1"/>
                </a:solidFill>
              </a:ln>
              <a:solidFill>
                <a:srgbClr val="000000"/>
              </a:solidFill>
              <a:latin typeface="Garamond" panose="02020404030301010803" pitchFamily="18" charset="0"/>
            </a:endParaRPr>
          </a:p>
        </p:txBody>
      </p:sp>
      <p:pic>
        <p:nvPicPr>
          <p:cNvPr id="4" name="Picture 3"/>
          <p:cNvPicPr>
            <a:picLocks noChangeAspect="1"/>
          </p:cNvPicPr>
          <p:nvPr/>
        </p:nvPicPr>
        <p:blipFill rotWithShape="1">
          <a:blip r:embed="rId2">
            <a:lum bright="-20000" contrast="40000"/>
          </a:blip>
          <a:srcRect l="75258" t="1540" r="2260" b="11942"/>
          <a:stretch/>
        </p:blipFill>
        <p:spPr>
          <a:xfrm>
            <a:off x="10392230" y="0"/>
            <a:ext cx="1799770" cy="1920203"/>
          </a:xfrm>
          <a:prstGeom prst="ellipse">
            <a:avLst/>
          </a:prstGeom>
          <a:ln>
            <a:noFill/>
          </a:ln>
          <a:effectLst>
            <a:softEdge rad="112500"/>
          </a:effectLst>
        </p:spPr>
      </p:pic>
      <p:sp>
        <p:nvSpPr>
          <p:cNvPr id="5" name="Rectangle 4"/>
          <p:cNvSpPr/>
          <p:nvPr/>
        </p:nvSpPr>
        <p:spPr>
          <a:xfrm>
            <a:off x="1523998" y="300057"/>
            <a:ext cx="6096001" cy="830997"/>
          </a:xfrm>
          <a:prstGeom prst="rect">
            <a:avLst/>
          </a:prstGeom>
        </p:spPr>
        <p:txBody>
          <a:bodyPr wrap="square">
            <a:spAutoFit/>
          </a:bodyPr>
          <a:lstStyle/>
          <a:p>
            <a:pPr algn="l"/>
            <a:r>
              <a:rPr lang="en-US" sz="4800" b="1" dirty="0">
                <a:ln>
                  <a:solidFill>
                    <a:schemeClr val="tx1"/>
                  </a:solidFill>
                </a:ln>
                <a:solidFill>
                  <a:srgbClr val="C00000"/>
                </a:solidFill>
                <a:latin typeface="Garamond" panose="02020404030301010803" pitchFamily="18" charset="0"/>
              </a:rPr>
              <a:t>Smart contact lenses</a:t>
            </a:r>
            <a:endParaRPr lang="ar-KW" sz="4800" b="1" dirty="0">
              <a:ln>
                <a:solidFill>
                  <a:schemeClr val="tx1"/>
                </a:solidFill>
              </a:ln>
              <a:solidFill>
                <a:srgbClr val="C00000"/>
              </a:solidFill>
              <a:latin typeface="Garamond" panose="02020404030301010803" pitchFamily="18" charset="0"/>
            </a:endParaRPr>
          </a:p>
        </p:txBody>
      </p:sp>
    </p:spTree>
    <p:extLst>
      <p:ext uri="{BB962C8B-B14F-4D97-AF65-F5344CB8AC3E}">
        <p14:creationId xmlns:p14="http://schemas.microsoft.com/office/powerpoint/2010/main" val="2558445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20000" contrast="40000"/>
          </a:blip>
          <a:stretch>
            <a:fillRect/>
          </a:stretch>
        </p:blipFill>
        <p:spPr>
          <a:xfrm>
            <a:off x="0" y="-1"/>
            <a:ext cx="5638800" cy="688634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0"/>
            <a:ext cx="6553200" cy="6886346"/>
          </a:xfrm>
          <a:prstGeom prst="rect">
            <a:avLst/>
          </a:prstGeom>
        </p:spPr>
      </p:pic>
      <p:sp>
        <p:nvSpPr>
          <p:cNvPr id="3" name="Title 2"/>
          <p:cNvSpPr txBox="1">
            <a:spLocks/>
          </p:cNvSpPr>
          <p:nvPr/>
        </p:nvSpPr>
        <p:spPr>
          <a:xfrm>
            <a:off x="5229881" y="5135945"/>
            <a:ext cx="4752528" cy="1750402"/>
          </a:xfrm>
          <a:prstGeom prst="rect">
            <a:avLst/>
          </a:prstGeom>
          <a:noFill/>
        </p:spPr>
        <p:txBody>
          <a:bodyP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b="1" dirty="0">
                <a:ln w="6350">
                  <a:solidFill>
                    <a:schemeClr val="bg1"/>
                  </a:solidFill>
                </a:ln>
                <a:solidFill>
                  <a:schemeClr val="bg1"/>
                </a:solidFill>
                <a:effectLst>
                  <a:innerShdw blurRad="63500" dist="50800" dir="13500000">
                    <a:prstClr val="black">
                      <a:alpha val="50000"/>
                    </a:prstClr>
                  </a:innerShdw>
                </a:effectLst>
                <a:latin typeface="Garamond" panose="02020404030301010803" pitchFamily="18" charset="0"/>
                <a:cs typeface="Aharoni" panose="02010803020104030203" pitchFamily="2" charset="-79"/>
              </a:rPr>
              <a:t>Student’s Book</a:t>
            </a:r>
            <a:br>
              <a:rPr lang="en-US" b="1" dirty="0">
                <a:ln w="6350">
                  <a:solidFill>
                    <a:schemeClr val="bg1"/>
                  </a:solidFill>
                </a:ln>
                <a:solidFill>
                  <a:schemeClr val="bg1"/>
                </a:solidFill>
                <a:effectLst>
                  <a:innerShdw blurRad="63500" dist="50800" dir="13500000">
                    <a:prstClr val="black">
                      <a:alpha val="50000"/>
                    </a:prstClr>
                  </a:innerShdw>
                </a:effectLst>
                <a:latin typeface="Garamond" panose="02020404030301010803" pitchFamily="18" charset="0"/>
                <a:cs typeface="Aharoni" panose="02010803020104030203" pitchFamily="2" charset="-79"/>
              </a:rPr>
            </a:br>
            <a:r>
              <a:rPr lang="en-US" b="1" dirty="0">
                <a:ln w="6350">
                  <a:solidFill>
                    <a:schemeClr val="bg1"/>
                  </a:solidFill>
                </a:ln>
                <a:solidFill>
                  <a:schemeClr val="bg1"/>
                </a:solidFill>
                <a:effectLst>
                  <a:innerShdw blurRad="63500" dist="50800" dir="13500000">
                    <a:prstClr val="black">
                      <a:alpha val="50000"/>
                    </a:prstClr>
                  </a:innerShdw>
                </a:effectLst>
                <a:latin typeface="Garamond" panose="02020404030301010803" pitchFamily="18" charset="0"/>
                <a:cs typeface="Aharoni" panose="02010803020104030203" pitchFamily="2" charset="-79"/>
              </a:rPr>
              <a:t>Page </a:t>
            </a:r>
            <a:r>
              <a:rPr lang="en-US" b="1" dirty="0">
                <a:ln w="6350">
                  <a:solidFill>
                    <a:schemeClr val="bg1"/>
                  </a:solidFill>
                </a:ln>
                <a:solidFill>
                  <a:schemeClr val="bg1"/>
                </a:solidFill>
                <a:effectLst>
                  <a:innerShdw blurRad="63500" dist="50800" dir="13500000">
                    <a:prstClr val="black">
                      <a:alpha val="50000"/>
                    </a:prstClr>
                  </a:innerShdw>
                </a:effectLst>
                <a:latin typeface="Garamond" panose="02020404030301010803" pitchFamily="18" charset="0"/>
                <a:ea typeface="Adobe Gothic Std B" panose="020B0800000000000000" pitchFamily="34" charset="-128"/>
                <a:cs typeface="Aharoni" panose="02010803020104030203" pitchFamily="2" charset="-79"/>
              </a:rPr>
              <a:t>68</a:t>
            </a:r>
            <a:endParaRPr lang="ar-KW" b="1" dirty="0">
              <a:ln w="6350">
                <a:solidFill>
                  <a:schemeClr val="bg1"/>
                </a:solidFill>
              </a:ln>
              <a:solidFill>
                <a:schemeClr val="bg1"/>
              </a:solidFill>
              <a:effectLst>
                <a:innerShdw blurRad="63500" dist="50800" dir="13500000">
                  <a:prstClr val="black">
                    <a:alpha val="50000"/>
                  </a:prstClr>
                </a:innerShdw>
              </a:effectLst>
              <a:latin typeface="Garamond" panose="02020404030301010803" pitchFamily="18" charset="0"/>
              <a:ea typeface="Adobe Gothic Std B" panose="020B0800000000000000" pitchFamily="34" charset="-128"/>
            </a:endParaRPr>
          </a:p>
        </p:txBody>
      </p:sp>
    </p:spTree>
    <p:extLst>
      <p:ext uri="{BB962C8B-B14F-4D97-AF65-F5344CB8AC3E}">
        <p14:creationId xmlns:p14="http://schemas.microsoft.com/office/powerpoint/2010/main" val="2858436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lum bright="-20000" contrast="40000"/>
          </a:blip>
          <a:srcRect b="28121"/>
          <a:stretch/>
        </p:blipFill>
        <p:spPr>
          <a:xfrm>
            <a:off x="308428" y="338087"/>
            <a:ext cx="11194466" cy="2585221"/>
          </a:xfrm>
          <a:prstGeom prst="rect">
            <a:avLst/>
          </a:prstGeom>
        </p:spPr>
      </p:pic>
      <p:pic>
        <p:nvPicPr>
          <p:cNvPr id="3" name="Picture 2"/>
          <p:cNvPicPr>
            <a:picLocks noChangeAspect="1"/>
          </p:cNvPicPr>
          <p:nvPr/>
        </p:nvPicPr>
        <p:blipFill rotWithShape="1">
          <a:blip r:embed="rId2">
            <a:lum bright="-20000" contrast="40000"/>
          </a:blip>
          <a:srcRect l="23977"/>
          <a:stretch/>
        </p:blipFill>
        <p:spPr>
          <a:xfrm>
            <a:off x="2992582" y="338087"/>
            <a:ext cx="8510312" cy="3596603"/>
          </a:xfrm>
          <a:prstGeom prst="rect">
            <a:avLst/>
          </a:prstGeom>
        </p:spPr>
      </p:pic>
      <p:pic>
        <p:nvPicPr>
          <p:cNvPr id="4" name="Picture 3"/>
          <p:cNvPicPr>
            <a:picLocks noChangeAspect="1"/>
          </p:cNvPicPr>
          <p:nvPr/>
        </p:nvPicPr>
        <p:blipFill rotWithShape="1">
          <a:blip r:embed="rId3">
            <a:lum bright="-20000" contrast="40000"/>
          </a:blip>
          <a:srcRect t="30620" b="10907"/>
          <a:stretch/>
        </p:blipFill>
        <p:spPr>
          <a:xfrm>
            <a:off x="6206837" y="3532909"/>
            <a:ext cx="5985164" cy="3325091"/>
          </a:xfrm>
          <a:prstGeom prst="rect">
            <a:avLst/>
          </a:prstGeom>
        </p:spPr>
      </p:pic>
      <p:pic>
        <p:nvPicPr>
          <p:cNvPr id="5" name="Picture 4"/>
          <p:cNvPicPr>
            <a:picLocks noChangeAspect="1"/>
          </p:cNvPicPr>
          <p:nvPr/>
        </p:nvPicPr>
        <p:blipFill rotWithShape="1">
          <a:blip r:embed="rId3">
            <a:lum bright="-20000" contrast="40000"/>
          </a:blip>
          <a:srcRect b="70615"/>
          <a:stretch/>
        </p:blipFill>
        <p:spPr>
          <a:xfrm>
            <a:off x="0" y="3934689"/>
            <a:ext cx="6064855" cy="220287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8836" y="60996"/>
            <a:ext cx="1565564" cy="782782"/>
          </a:xfrm>
          <a:prstGeom prst="rect">
            <a:avLst/>
          </a:prstGeom>
        </p:spPr>
      </p:pic>
    </p:spTree>
    <p:extLst>
      <p:ext uri="{BB962C8B-B14F-4D97-AF65-F5344CB8AC3E}">
        <p14:creationId xmlns:p14="http://schemas.microsoft.com/office/powerpoint/2010/main" val="3156193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5389418" y="583858"/>
            <a:ext cx="6105895" cy="923330"/>
          </a:xfrm>
          <a:prstGeom prst="rect">
            <a:avLst/>
          </a:prstGeom>
          <a:solidFill>
            <a:srgbClr val="000000">
              <a:alpha val="74902"/>
            </a:srgbClr>
          </a:solidFill>
        </p:spPr>
        <p:txBody>
          <a:bodyPr wrap="square">
            <a:spAutoFit/>
          </a:bodyPr>
          <a:lstStyle/>
          <a:p>
            <a:pPr algn="ctr"/>
            <a:r>
              <a:rPr lang="en-US" sz="5400" b="1" dirty="0">
                <a:ln>
                  <a:solidFill>
                    <a:schemeClr val="bg1"/>
                  </a:solidFill>
                </a:ln>
                <a:solidFill>
                  <a:schemeClr val="bg1"/>
                </a:solidFill>
                <a:latin typeface="Garamond" panose="02020404030301010803" pitchFamily="18" charset="0"/>
              </a:rPr>
              <a:t>Read your answers.</a:t>
            </a:r>
            <a:endParaRPr lang="ar-KW" sz="5400" b="1" dirty="0">
              <a:ln>
                <a:solidFill>
                  <a:schemeClr val="bg1"/>
                </a:solidFill>
              </a:ln>
              <a:solidFill>
                <a:schemeClr val="bg1"/>
              </a:solidFill>
              <a:latin typeface="Garamond" panose="02020404030301010803" pitchFamily="18" charset="0"/>
            </a:endParaRPr>
          </a:p>
        </p:txBody>
      </p:sp>
    </p:spTree>
    <p:extLst>
      <p:ext uri="{BB962C8B-B14F-4D97-AF65-F5344CB8AC3E}">
        <p14:creationId xmlns:p14="http://schemas.microsoft.com/office/powerpoint/2010/main" val="3399243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6364" y="390389"/>
            <a:ext cx="11430000" cy="830997"/>
          </a:xfrm>
          <a:prstGeom prst="rect">
            <a:avLst/>
          </a:prstGeom>
        </p:spPr>
        <p:txBody>
          <a:bodyPr wrap="square">
            <a:spAutoFit/>
          </a:bodyPr>
          <a:lstStyle/>
          <a:p>
            <a:pPr algn="l"/>
            <a:r>
              <a:rPr lang="en-US" sz="4800" b="1" dirty="0">
                <a:ln>
                  <a:solidFill>
                    <a:schemeClr val="tx1"/>
                  </a:solidFill>
                </a:ln>
                <a:latin typeface="Garamond" panose="02020404030301010803" pitchFamily="18" charset="0"/>
              </a:rPr>
              <a:t>1. What is the function of the bracelet?</a:t>
            </a:r>
          </a:p>
        </p:txBody>
      </p:sp>
      <p:sp>
        <p:nvSpPr>
          <p:cNvPr id="3" name="Rectangle 2"/>
          <p:cNvSpPr/>
          <p:nvPr/>
        </p:nvSpPr>
        <p:spPr>
          <a:xfrm>
            <a:off x="346364" y="1544979"/>
            <a:ext cx="11430000" cy="2308324"/>
          </a:xfrm>
          <a:prstGeom prst="rect">
            <a:avLst/>
          </a:prstGeom>
        </p:spPr>
        <p:txBody>
          <a:bodyPr wrap="square">
            <a:spAutoFit/>
          </a:bodyPr>
          <a:lstStyle/>
          <a:p>
            <a:pPr algn="l"/>
            <a:r>
              <a:rPr lang="en-US" sz="4800" b="1" dirty="0">
                <a:ln>
                  <a:solidFill>
                    <a:schemeClr val="tx1"/>
                  </a:solidFill>
                </a:ln>
                <a:solidFill>
                  <a:srgbClr val="C00000"/>
                </a:solidFill>
                <a:latin typeface="Garamond" panose="02020404030301010803" pitchFamily="18" charset="0"/>
              </a:rPr>
              <a:t>It helps us to play games, answer our calls, check the weather, find our way and keep whatever we want on our arm.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2632" y="4585856"/>
            <a:ext cx="4039367" cy="2272144"/>
          </a:xfrm>
          <a:prstGeom prst="rect">
            <a:avLst/>
          </a:prstGeom>
        </p:spPr>
      </p:pic>
    </p:spTree>
    <p:extLst>
      <p:ext uri="{BB962C8B-B14F-4D97-AF65-F5344CB8AC3E}">
        <p14:creationId xmlns:p14="http://schemas.microsoft.com/office/powerpoint/2010/main" val="3169558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383" y="210280"/>
            <a:ext cx="11430000" cy="830997"/>
          </a:xfrm>
          <a:prstGeom prst="rect">
            <a:avLst/>
          </a:prstGeom>
        </p:spPr>
        <p:txBody>
          <a:bodyPr wrap="square">
            <a:spAutoFit/>
          </a:bodyPr>
          <a:lstStyle/>
          <a:p>
            <a:pPr algn="l"/>
            <a:r>
              <a:rPr lang="en-US" sz="4800" b="1" dirty="0">
                <a:ln>
                  <a:solidFill>
                    <a:schemeClr val="tx1"/>
                  </a:solidFill>
                </a:ln>
                <a:latin typeface="Garamond" panose="02020404030301010803" pitchFamily="18" charset="0"/>
              </a:rPr>
              <a:t>2. In what way is the newspaper creative?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3600" y="3610107"/>
            <a:ext cx="2438400" cy="3247893"/>
          </a:xfrm>
          <a:prstGeom prst="rect">
            <a:avLst/>
          </a:prstGeom>
        </p:spPr>
      </p:pic>
      <p:sp>
        <p:nvSpPr>
          <p:cNvPr id="4" name="Rectangle 3"/>
          <p:cNvSpPr/>
          <p:nvPr/>
        </p:nvSpPr>
        <p:spPr>
          <a:xfrm>
            <a:off x="249383" y="1540862"/>
            <a:ext cx="11804072" cy="1569660"/>
          </a:xfrm>
          <a:prstGeom prst="rect">
            <a:avLst/>
          </a:prstGeom>
        </p:spPr>
        <p:txBody>
          <a:bodyPr wrap="square">
            <a:spAutoFit/>
          </a:bodyPr>
          <a:lstStyle/>
          <a:p>
            <a:pPr algn="l"/>
            <a:r>
              <a:rPr lang="en-US" sz="4800" b="1" dirty="0">
                <a:ln>
                  <a:solidFill>
                    <a:schemeClr val="tx1"/>
                  </a:solidFill>
                </a:ln>
                <a:solidFill>
                  <a:srgbClr val="C00000"/>
                </a:solidFill>
                <a:latin typeface="Garamond" panose="02020404030301010803" pitchFamily="18" charset="0"/>
              </a:rPr>
              <a:t>It is being designed to help users get access to the latest news.</a:t>
            </a:r>
          </a:p>
        </p:txBody>
      </p:sp>
      <p:sp>
        <p:nvSpPr>
          <p:cNvPr id="5" name="Rectangle 4"/>
          <p:cNvSpPr/>
          <p:nvPr/>
        </p:nvSpPr>
        <p:spPr>
          <a:xfrm>
            <a:off x="249383" y="3193658"/>
            <a:ext cx="9268030" cy="3046988"/>
          </a:xfrm>
          <a:prstGeom prst="rect">
            <a:avLst/>
          </a:prstGeom>
        </p:spPr>
        <p:txBody>
          <a:bodyPr wrap="square">
            <a:spAutoFit/>
          </a:bodyPr>
          <a:lstStyle/>
          <a:p>
            <a:pPr algn="l"/>
            <a:r>
              <a:rPr lang="en-US" sz="4800" b="1" dirty="0">
                <a:ln>
                  <a:solidFill>
                    <a:schemeClr val="tx1"/>
                  </a:solidFill>
                </a:ln>
                <a:solidFill>
                  <a:srgbClr val="C00000"/>
                </a:solidFill>
                <a:latin typeface="Garamond" panose="02020404030301010803" pitchFamily="18" charset="0"/>
              </a:rPr>
              <a:t>The reader will be able to activate content ranging from audio to advertisements by touching various parts of the page.</a:t>
            </a:r>
          </a:p>
        </p:txBody>
      </p:sp>
    </p:spTree>
    <p:extLst>
      <p:ext uri="{BB962C8B-B14F-4D97-AF65-F5344CB8AC3E}">
        <p14:creationId xmlns:p14="http://schemas.microsoft.com/office/powerpoint/2010/main" val="1305170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3964" y="251843"/>
            <a:ext cx="11845636" cy="830997"/>
          </a:xfrm>
          <a:prstGeom prst="rect">
            <a:avLst/>
          </a:prstGeom>
        </p:spPr>
        <p:txBody>
          <a:bodyPr wrap="square">
            <a:spAutoFit/>
          </a:bodyPr>
          <a:lstStyle/>
          <a:p>
            <a:pPr algn="l"/>
            <a:r>
              <a:rPr lang="en-US" sz="4800" b="1" dirty="0">
                <a:ln>
                  <a:solidFill>
                    <a:schemeClr val="tx1"/>
                  </a:solidFill>
                </a:ln>
                <a:latin typeface="Garamond" panose="02020404030301010803" pitchFamily="18" charset="0"/>
              </a:rPr>
              <a:t>3. How will the lenses replace smart devices?</a:t>
            </a:r>
            <a:endParaRPr lang="ar-KW" sz="4800" b="1" dirty="0">
              <a:ln>
                <a:solidFill>
                  <a:schemeClr val="tx1"/>
                </a:solidFill>
              </a:ln>
              <a:latin typeface="Garamond" panose="02020404030301010803" pitchFamily="18" charset="0"/>
            </a:endParaRPr>
          </a:p>
        </p:txBody>
      </p:sp>
      <p:pic>
        <p:nvPicPr>
          <p:cNvPr id="3" name="Picture 2"/>
          <p:cNvPicPr>
            <a:picLocks noChangeAspect="1"/>
          </p:cNvPicPr>
          <p:nvPr/>
        </p:nvPicPr>
        <p:blipFill>
          <a:blip r:embed="rId2"/>
          <a:stretch>
            <a:fillRect/>
          </a:stretch>
        </p:blipFill>
        <p:spPr>
          <a:xfrm>
            <a:off x="8621485" y="3753686"/>
            <a:ext cx="3685969" cy="3171543"/>
          </a:xfrm>
          <a:prstGeom prst="rect">
            <a:avLst/>
          </a:prstGeom>
        </p:spPr>
      </p:pic>
      <p:sp>
        <p:nvSpPr>
          <p:cNvPr id="4" name="Rectangle 3"/>
          <p:cNvSpPr/>
          <p:nvPr/>
        </p:nvSpPr>
        <p:spPr>
          <a:xfrm>
            <a:off x="235528" y="1845663"/>
            <a:ext cx="11804072" cy="1569660"/>
          </a:xfrm>
          <a:prstGeom prst="rect">
            <a:avLst/>
          </a:prstGeom>
        </p:spPr>
        <p:txBody>
          <a:bodyPr wrap="square">
            <a:spAutoFit/>
          </a:bodyPr>
          <a:lstStyle/>
          <a:p>
            <a:pPr algn="l"/>
            <a:r>
              <a:rPr lang="en-US" sz="4800" b="1" dirty="0">
                <a:ln>
                  <a:solidFill>
                    <a:schemeClr val="tx1"/>
                  </a:solidFill>
                </a:ln>
                <a:solidFill>
                  <a:srgbClr val="C00000"/>
                </a:solidFill>
                <a:latin typeface="Garamond" panose="02020404030301010803" pitchFamily="18" charset="0"/>
              </a:rPr>
              <a:t>The lenses can let you watch movies or read your messages without opening your eyes.</a:t>
            </a:r>
          </a:p>
        </p:txBody>
      </p:sp>
    </p:spTree>
    <p:extLst>
      <p:ext uri="{BB962C8B-B14F-4D97-AF65-F5344CB8AC3E}">
        <p14:creationId xmlns:p14="http://schemas.microsoft.com/office/powerpoint/2010/main" val="3946082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956"/>
            <a:ext cx="7883236" cy="268051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862470"/>
            <a:ext cx="8354291" cy="399553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0545" y="3388734"/>
            <a:ext cx="3423805" cy="3571875"/>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3236" y="-90513"/>
            <a:ext cx="4061114" cy="4061114"/>
          </a:xfrm>
          <a:prstGeom prst="rect">
            <a:avLst/>
          </a:prstGeom>
        </p:spPr>
      </p:pic>
    </p:spTree>
    <p:extLst>
      <p:ext uri="{BB962C8B-B14F-4D97-AF65-F5344CB8AC3E}">
        <p14:creationId xmlns:p14="http://schemas.microsoft.com/office/powerpoint/2010/main" val="2353672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82783" cy="695498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6455" y="1052945"/>
            <a:ext cx="5220196" cy="2923310"/>
          </a:xfrm>
          <a:prstGeom prst="rect">
            <a:avLst/>
          </a:prstGeom>
        </p:spPr>
      </p:pic>
    </p:spTree>
    <p:extLst>
      <p:ext uri="{BB962C8B-B14F-4D97-AF65-F5344CB8AC3E}">
        <p14:creationId xmlns:p14="http://schemas.microsoft.com/office/powerpoint/2010/main" val="1810717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0327" y="0"/>
            <a:ext cx="11236036" cy="6863417"/>
          </a:xfrm>
          <a:prstGeom prst="rect">
            <a:avLst/>
          </a:prstGeom>
        </p:spPr>
        <p:txBody>
          <a:bodyPr wrap="square">
            <a:spAutoFit/>
          </a:bodyPr>
          <a:lstStyle/>
          <a:p>
            <a:pPr algn="l"/>
            <a:r>
              <a:rPr lang="en-US" sz="4400" b="1" dirty="0">
                <a:ln>
                  <a:solidFill>
                    <a:schemeClr val="tx1"/>
                  </a:solidFill>
                </a:ln>
                <a:latin typeface="Garamond" panose="02020404030301010803" pitchFamily="18" charset="0"/>
              </a:rPr>
              <a:t>(A) </a:t>
            </a:r>
            <a:r>
              <a:rPr lang="en-US" sz="3200" dirty="0">
                <a:ln>
                  <a:solidFill>
                    <a:schemeClr val="tx1"/>
                  </a:solidFill>
                </a:ln>
                <a:latin typeface="Garamond" panose="02020404030301010803" pitchFamily="18" charset="0"/>
              </a:rPr>
              <a:t>……………………………………………..</a:t>
            </a:r>
          </a:p>
          <a:p>
            <a:pPr algn="l"/>
            <a:r>
              <a:rPr lang="en-US" sz="4400" b="1" dirty="0">
                <a:ln>
                  <a:solidFill>
                    <a:schemeClr val="tx1"/>
                  </a:solidFill>
                </a:ln>
                <a:latin typeface="Garamond" panose="02020404030301010803" pitchFamily="18" charset="0"/>
              </a:rPr>
              <a:t>The next step in </a:t>
            </a:r>
            <a:r>
              <a:rPr lang="en-US" sz="4400" b="1" dirty="0">
                <a:ln>
                  <a:solidFill>
                    <a:schemeClr val="tx1"/>
                  </a:solidFill>
                </a:ln>
                <a:solidFill>
                  <a:srgbClr val="C00000"/>
                </a:solidFill>
                <a:latin typeface="Garamond" panose="02020404030301010803" pitchFamily="18" charset="0"/>
              </a:rPr>
              <a:t>wearable</a:t>
            </a:r>
            <a:r>
              <a:rPr lang="en-US" sz="4400" b="1" dirty="0">
                <a:ln>
                  <a:solidFill>
                    <a:schemeClr val="tx1"/>
                  </a:solidFill>
                </a:ln>
                <a:latin typeface="Garamond" panose="02020404030301010803" pitchFamily="18" charset="0"/>
              </a:rPr>
              <a:t> technology will be </a:t>
            </a:r>
          </a:p>
          <a:p>
            <a:pPr algn="l"/>
            <a:r>
              <a:rPr lang="en-US" sz="4400" b="1" dirty="0">
                <a:ln>
                  <a:solidFill>
                    <a:schemeClr val="tx1"/>
                  </a:solidFill>
                </a:ln>
                <a:latin typeface="Garamond" panose="02020404030301010803" pitchFamily="18" charset="0"/>
              </a:rPr>
              <a:t>a </a:t>
            </a:r>
            <a:r>
              <a:rPr lang="en-US" sz="4400" b="1" dirty="0">
                <a:ln>
                  <a:solidFill>
                    <a:schemeClr val="tx1"/>
                  </a:solidFill>
                </a:ln>
                <a:solidFill>
                  <a:srgbClr val="C00000"/>
                </a:solidFill>
                <a:latin typeface="Garamond" panose="02020404030301010803" pitchFamily="18" charset="0"/>
              </a:rPr>
              <a:t>bracelet</a:t>
            </a:r>
            <a:r>
              <a:rPr lang="en-US" sz="4400" b="1" dirty="0">
                <a:ln>
                  <a:solidFill>
                    <a:schemeClr val="tx1"/>
                  </a:solidFill>
                </a:ln>
                <a:latin typeface="Garamond" panose="02020404030301010803" pitchFamily="18" charset="0"/>
              </a:rPr>
              <a:t> that will make your </a:t>
            </a:r>
            <a:r>
              <a:rPr lang="en-US" sz="4400" b="1" dirty="0">
                <a:ln>
                  <a:solidFill>
                    <a:schemeClr val="tx1"/>
                  </a:solidFill>
                </a:ln>
                <a:solidFill>
                  <a:srgbClr val="C00000"/>
                </a:solidFill>
                <a:latin typeface="Garamond" panose="02020404030301010803" pitchFamily="18" charset="0"/>
              </a:rPr>
              <a:t>skin</a:t>
            </a:r>
            <a:r>
              <a:rPr lang="en-US" sz="4400" b="1" dirty="0">
                <a:ln>
                  <a:solidFill>
                    <a:schemeClr val="tx1"/>
                  </a:solidFill>
                </a:ln>
                <a:latin typeface="Garamond" panose="02020404030301010803" pitchFamily="18" charset="0"/>
              </a:rPr>
              <a:t> your new touch screen. It will be able to project</a:t>
            </a:r>
          </a:p>
          <a:p>
            <a:pPr algn="l"/>
            <a:r>
              <a:rPr lang="en-US" sz="4400" b="1" dirty="0">
                <a:ln>
                  <a:solidFill>
                    <a:schemeClr val="tx1"/>
                  </a:solidFill>
                </a:ln>
                <a:latin typeface="Garamond" panose="02020404030301010803" pitchFamily="18" charset="0"/>
              </a:rPr>
              <a:t> a touchscreen onto your arm, making it possible for you to easily </a:t>
            </a:r>
            <a:r>
              <a:rPr lang="en-US" sz="4400" b="1" dirty="0">
                <a:ln>
                  <a:solidFill>
                    <a:schemeClr val="tx1"/>
                  </a:solidFill>
                </a:ln>
                <a:solidFill>
                  <a:srgbClr val="C00000"/>
                </a:solidFill>
                <a:latin typeface="Garamond" panose="02020404030301010803" pitchFamily="18" charset="0"/>
              </a:rPr>
              <a:t>access</a:t>
            </a:r>
            <a:r>
              <a:rPr lang="en-US" sz="4400" b="1" dirty="0">
                <a:ln>
                  <a:solidFill>
                    <a:schemeClr val="tx1"/>
                  </a:solidFill>
                </a:ln>
                <a:latin typeface="Garamond" panose="02020404030301010803" pitchFamily="18" charset="0"/>
              </a:rPr>
              <a:t> and use your apps without having to take out your phone. You can play games, answer your calls, check the weather, find your way and keep whatever</a:t>
            </a:r>
          </a:p>
          <a:p>
            <a:pPr algn="l"/>
            <a:r>
              <a:rPr lang="en-US" sz="4400" b="1" dirty="0">
                <a:ln>
                  <a:solidFill>
                    <a:schemeClr val="tx1"/>
                  </a:solidFill>
                </a:ln>
                <a:latin typeface="Garamond" panose="02020404030301010803" pitchFamily="18" charset="0"/>
              </a:rPr>
              <a:t>you want on your arm.</a:t>
            </a:r>
            <a:endParaRPr lang="en-US" sz="4400" b="1" i="0" u="none" strike="noStrike" baseline="0" dirty="0">
              <a:ln>
                <a:solidFill>
                  <a:schemeClr val="tx1"/>
                </a:solidFill>
              </a:ln>
              <a:solidFill>
                <a:srgbClr val="000000"/>
              </a:solidFill>
              <a:latin typeface="Garamond" panose="02020404030301010803" pitchFamily="18" charset="0"/>
            </a:endParaRPr>
          </a:p>
        </p:txBody>
      </p:sp>
      <p:pic>
        <p:nvPicPr>
          <p:cNvPr id="3" name="Picture 2"/>
          <p:cNvPicPr>
            <a:picLocks noChangeAspect="1"/>
          </p:cNvPicPr>
          <p:nvPr/>
        </p:nvPicPr>
        <p:blipFill>
          <a:blip r:embed="rId2"/>
          <a:stretch>
            <a:fillRect/>
          </a:stretch>
        </p:blipFill>
        <p:spPr>
          <a:xfrm>
            <a:off x="11275597" y="2078182"/>
            <a:ext cx="916403" cy="1228835"/>
          </a:xfrm>
          <a:prstGeom prst="rect">
            <a:avLst/>
          </a:prstGeom>
        </p:spPr>
      </p:pic>
      <p:sp>
        <p:nvSpPr>
          <p:cNvPr id="4" name="Rectangle 3"/>
          <p:cNvSpPr/>
          <p:nvPr/>
        </p:nvSpPr>
        <p:spPr>
          <a:xfrm>
            <a:off x="1651462" y="0"/>
            <a:ext cx="5541818" cy="769441"/>
          </a:xfrm>
          <a:prstGeom prst="rect">
            <a:avLst/>
          </a:prstGeom>
        </p:spPr>
        <p:txBody>
          <a:bodyPr wrap="square">
            <a:spAutoFit/>
          </a:bodyPr>
          <a:lstStyle/>
          <a:p>
            <a:pPr algn="l"/>
            <a:r>
              <a:rPr lang="en-US" sz="4400" b="1" dirty="0">
                <a:ln>
                  <a:solidFill>
                    <a:schemeClr val="tx1"/>
                  </a:solidFill>
                </a:ln>
                <a:solidFill>
                  <a:srgbClr val="C00000"/>
                </a:solidFill>
                <a:latin typeface="Garamond" panose="02020404030301010803" pitchFamily="18" charset="0"/>
              </a:rPr>
              <a:t>Wearable bracelet</a:t>
            </a:r>
            <a:endParaRPr lang="ar-KW" sz="4400" b="1" dirty="0">
              <a:ln>
                <a:solidFill>
                  <a:schemeClr val="tx1"/>
                </a:solidFill>
              </a:ln>
              <a:solidFill>
                <a:srgbClr val="C00000"/>
              </a:solidFill>
              <a:latin typeface="Garamond" panose="02020404030301010803" pitchFamily="18" charset="0"/>
            </a:endParaRPr>
          </a:p>
        </p:txBody>
      </p:sp>
    </p:spTree>
    <p:extLst>
      <p:ext uri="{BB962C8B-B14F-4D97-AF65-F5344CB8AC3E}">
        <p14:creationId xmlns:p14="http://schemas.microsoft.com/office/powerpoint/2010/main" val="784316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1055" y="183170"/>
            <a:ext cx="11388436" cy="5509200"/>
          </a:xfrm>
          <a:prstGeom prst="rect">
            <a:avLst/>
          </a:prstGeom>
        </p:spPr>
        <p:txBody>
          <a:bodyPr wrap="square">
            <a:spAutoFit/>
          </a:bodyPr>
          <a:lstStyle/>
          <a:p>
            <a:pPr algn="l"/>
            <a:r>
              <a:rPr lang="en-US" sz="4400" b="1" dirty="0">
                <a:ln>
                  <a:solidFill>
                    <a:schemeClr val="tx1"/>
                  </a:solidFill>
                </a:ln>
                <a:latin typeface="Garamond" panose="02020404030301010803" pitchFamily="18" charset="0"/>
              </a:rPr>
              <a:t>(B) </a:t>
            </a:r>
            <a:r>
              <a:rPr lang="en-US" sz="3200" dirty="0">
                <a:ln>
                  <a:solidFill>
                    <a:schemeClr val="tx1"/>
                  </a:solidFill>
                </a:ln>
                <a:latin typeface="Garamond" panose="02020404030301010803" pitchFamily="18" charset="0"/>
              </a:rPr>
              <a:t>……………………………………………..</a:t>
            </a:r>
            <a:endParaRPr lang="en-US" sz="3200" b="1" dirty="0">
              <a:ln>
                <a:solidFill>
                  <a:schemeClr val="tx1"/>
                </a:solidFill>
              </a:ln>
              <a:latin typeface="Garamond" panose="02020404030301010803" pitchFamily="18" charset="0"/>
            </a:endParaRPr>
          </a:p>
          <a:p>
            <a:pPr algn="l"/>
            <a:r>
              <a:rPr lang="en-US" sz="4400" b="1" dirty="0">
                <a:ln>
                  <a:solidFill>
                    <a:schemeClr val="tx1"/>
                  </a:solidFill>
                </a:ln>
                <a:latin typeface="Garamond" panose="02020404030301010803" pitchFamily="18" charset="0"/>
              </a:rPr>
              <a:t>It’s another creative gadget that is being designed to help users get access to the latest news. This gadget woks by connecting a smart newspaper to the Internet. The reader will be able to </a:t>
            </a:r>
            <a:r>
              <a:rPr lang="en-US" sz="4400" b="1" dirty="0">
                <a:ln>
                  <a:solidFill>
                    <a:schemeClr val="tx1"/>
                  </a:solidFill>
                </a:ln>
                <a:solidFill>
                  <a:srgbClr val="C00000"/>
                </a:solidFill>
                <a:latin typeface="Garamond" panose="02020404030301010803" pitchFamily="18" charset="0"/>
              </a:rPr>
              <a:t>activate</a:t>
            </a:r>
            <a:r>
              <a:rPr lang="en-US" sz="4400" b="1" dirty="0">
                <a:ln>
                  <a:solidFill>
                    <a:schemeClr val="tx1"/>
                  </a:solidFill>
                </a:ln>
                <a:latin typeface="Garamond" panose="02020404030301010803" pitchFamily="18" charset="0"/>
              </a:rPr>
              <a:t> content ranging from audio to advertisements by touching </a:t>
            </a:r>
            <a:r>
              <a:rPr lang="en-US" sz="4400" b="1" dirty="0">
                <a:ln>
                  <a:solidFill>
                    <a:schemeClr val="tx1"/>
                  </a:solidFill>
                </a:ln>
                <a:solidFill>
                  <a:srgbClr val="C00000"/>
                </a:solidFill>
                <a:latin typeface="Garamond" panose="02020404030301010803" pitchFamily="18" charset="0"/>
              </a:rPr>
              <a:t>various</a:t>
            </a:r>
            <a:r>
              <a:rPr lang="en-US" sz="4400" b="1" dirty="0">
                <a:ln>
                  <a:solidFill>
                    <a:schemeClr val="tx1"/>
                  </a:solidFill>
                </a:ln>
                <a:latin typeface="Garamond" panose="02020404030301010803" pitchFamily="18" charset="0"/>
              </a:rPr>
              <a:t> parts of the page.</a:t>
            </a:r>
            <a:endParaRPr lang="en-US" sz="4400" b="1" i="0" u="none" strike="noStrike" baseline="0" dirty="0">
              <a:ln>
                <a:solidFill>
                  <a:schemeClr val="tx1"/>
                </a:solidFill>
              </a:ln>
              <a:solidFill>
                <a:srgbClr val="000000"/>
              </a:solidFill>
              <a:latin typeface="Garamond" panose="02020404030301010803" pitchFamily="18" charset="0"/>
            </a:endParaRPr>
          </a:p>
        </p:txBody>
      </p:sp>
      <p:pic>
        <p:nvPicPr>
          <p:cNvPr id="3" name="Picture 2"/>
          <p:cNvPicPr>
            <a:picLocks noChangeAspect="1"/>
          </p:cNvPicPr>
          <p:nvPr/>
        </p:nvPicPr>
        <p:blipFill>
          <a:blip r:embed="rId2"/>
          <a:stretch>
            <a:fillRect/>
          </a:stretch>
        </p:blipFill>
        <p:spPr>
          <a:xfrm>
            <a:off x="10415086" y="0"/>
            <a:ext cx="1776914" cy="1347984"/>
          </a:xfrm>
          <a:prstGeom prst="rect">
            <a:avLst/>
          </a:prstGeom>
        </p:spPr>
      </p:pic>
      <p:sp>
        <p:nvSpPr>
          <p:cNvPr id="4" name="Rectangle 3"/>
          <p:cNvSpPr/>
          <p:nvPr/>
        </p:nvSpPr>
        <p:spPr>
          <a:xfrm>
            <a:off x="1555271" y="131209"/>
            <a:ext cx="5541818" cy="830997"/>
          </a:xfrm>
          <a:prstGeom prst="rect">
            <a:avLst/>
          </a:prstGeom>
        </p:spPr>
        <p:txBody>
          <a:bodyPr wrap="square">
            <a:spAutoFit/>
          </a:bodyPr>
          <a:lstStyle/>
          <a:p>
            <a:pPr algn="l"/>
            <a:r>
              <a:rPr lang="en-US" sz="4800" b="1" dirty="0">
                <a:ln>
                  <a:solidFill>
                    <a:schemeClr val="tx1"/>
                  </a:solidFill>
                </a:ln>
                <a:solidFill>
                  <a:srgbClr val="C00000"/>
                </a:solidFill>
                <a:latin typeface="Garamond" panose="02020404030301010803" pitchFamily="18" charset="0"/>
              </a:rPr>
              <a:t>Smart newspaper</a:t>
            </a:r>
            <a:endParaRPr lang="ar-KW" sz="4800" b="1" dirty="0">
              <a:ln>
                <a:solidFill>
                  <a:schemeClr val="tx1"/>
                </a:solidFill>
              </a:ln>
              <a:solidFill>
                <a:srgbClr val="C00000"/>
              </a:solidFill>
              <a:latin typeface="Garamond" panose="02020404030301010803" pitchFamily="18" charset="0"/>
            </a:endParaRPr>
          </a:p>
        </p:txBody>
      </p:sp>
    </p:spTree>
    <p:extLst>
      <p:ext uri="{BB962C8B-B14F-4D97-AF65-F5344CB8AC3E}">
        <p14:creationId xmlns:p14="http://schemas.microsoft.com/office/powerpoint/2010/main" val="2272498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8872" y="817720"/>
            <a:ext cx="11267703" cy="5509200"/>
          </a:xfrm>
          <a:prstGeom prst="rect">
            <a:avLst/>
          </a:prstGeom>
        </p:spPr>
        <p:txBody>
          <a:bodyPr wrap="square">
            <a:spAutoFit/>
          </a:bodyPr>
          <a:lstStyle/>
          <a:p>
            <a:pPr algn="l"/>
            <a:r>
              <a:rPr lang="en-US" sz="4400" b="1" dirty="0">
                <a:ln>
                  <a:solidFill>
                    <a:schemeClr val="tx1"/>
                  </a:solidFill>
                </a:ln>
                <a:latin typeface="Garamond" panose="02020404030301010803" pitchFamily="18" charset="0"/>
              </a:rPr>
              <a:t>(C) </a:t>
            </a:r>
            <a:r>
              <a:rPr lang="en-US" sz="3200" dirty="0">
                <a:ln>
                  <a:solidFill>
                    <a:schemeClr val="tx1"/>
                  </a:solidFill>
                </a:ln>
                <a:latin typeface="Garamond" panose="02020404030301010803" pitchFamily="18" charset="0"/>
              </a:rPr>
              <a:t>……………………………………………..</a:t>
            </a:r>
            <a:endParaRPr lang="en-US" sz="3200" b="1" dirty="0">
              <a:ln>
                <a:solidFill>
                  <a:schemeClr val="tx1"/>
                </a:solidFill>
              </a:ln>
              <a:latin typeface="Garamond" panose="02020404030301010803" pitchFamily="18" charset="0"/>
            </a:endParaRPr>
          </a:p>
          <a:p>
            <a:pPr algn="l"/>
            <a:r>
              <a:rPr lang="en-US" sz="4400" b="1" dirty="0">
                <a:ln>
                  <a:solidFill>
                    <a:schemeClr val="tx1"/>
                  </a:solidFill>
                </a:ln>
                <a:latin typeface="Garamond" panose="02020404030301010803" pitchFamily="18" charset="0"/>
              </a:rPr>
              <a:t>They look like normal lenses but they will have three tiny lasers and a micro mirror to reflect pictures </a:t>
            </a:r>
            <a:r>
              <a:rPr lang="en-US" sz="4400" b="1" dirty="0">
                <a:ln>
                  <a:solidFill>
                    <a:schemeClr val="tx1"/>
                  </a:solidFill>
                </a:ln>
                <a:solidFill>
                  <a:srgbClr val="C00000"/>
                </a:solidFill>
                <a:latin typeface="Garamond" panose="02020404030301010803" pitchFamily="18" charset="0"/>
              </a:rPr>
              <a:t>directly</a:t>
            </a:r>
            <a:r>
              <a:rPr lang="en-US" sz="4400" b="1" dirty="0">
                <a:ln>
                  <a:solidFill>
                    <a:schemeClr val="tx1"/>
                  </a:solidFill>
                </a:ln>
                <a:latin typeface="Garamond" panose="02020404030301010803" pitchFamily="18" charset="0"/>
              </a:rPr>
              <a:t> into your eyes. There is no need to wear a smart watch, have a mobile phone, tablet or TV because these lenses can let you watch movies or read your messages without opening your eyes.</a:t>
            </a:r>
            <a:endParaRPr lang="en-US" sz="4400" b="1" i="0" u="none" strike="noStrike" baseline="0" dirty="0">
              <a:ln>
                <a:solidFill>
                  <a:schemeClr val="tx1"/>
                </a:solidFill>
              </a:ln>
              <a:solidFill>
                <a:srgbClr val="000000"/>
              </a:solidFill>
              <a:latin typeface="Garamond" panose="02020404030301010803" pitchFamily="18" charset="0"/>
            </a:endParaRPr>
          </a:p>
        </p:txBody>
      </p:sp>
      <p:pic>
        <p:nvPicPr>
          <p:cNvPr id="4" name="Picture 3"/>
          <p:cNvPicPr>
            <a:picLocks noChangeAspect="1"/>
          </p:cNvPicPr>
          <p:nvPr/>
        </p:nvPicPr>
        <p:blipFill>
          <a:blip r:embed="rId2"/>
          <a:stretch>
            <a:fillRect/>
          </a:stretch>
        </p:blipFill>
        <p:spPr>
          <a:xfrm>
            <a:off x="10543309" y="1"/>
            <a:ext cx="1648691" cy="1418594"/>
          </a:xfrm>
          <a:prstGeom prst="rect">
            <a:avLst/>
          </a:prstGeom>
        </p:spPr>
      </p:pic>
      <p:sp>
        <p:nvSpPr>
          <p:cNvPr id="5" name="Rectangle 4"/>
          <p:cNvSpPr/>
          <p:nvPr/>
        </p:nvSpPr>
        <p:spPr>
          <a:xfrm>
            <a:off x="1641564" y="709298"/>
            <a:ext cx="6096001" cy="830997"/>
          </a:xfrm>
          <a:prstGeom prst="rect">
            <a:avLst/>
          </a:prstGeom>
        </p:spPr>
        <p:txBody>
          <a:bodyPr wrap="square">
            <a:spAutoFit/>
          </a:bodyPr>
          <a:lstStyle/>
          <a:p>
            <a:pPr algn="l"/>
            <a:r>
              <a:rPr lang="en-US" sz="4800" b="1" dirty="0">
                <a:ln>
                  <a:solidFill>
                    <a:schemeClr val="tx1"/>
                  </a:solidFill>
                </a:ln>
                <a:solidFill>
                  <a:srgbClr val="C00000"/>
                </a:solidFill>
                <a:latin typeface="Garamond" panose="02020404030301010803" pitchFamily="18" charset="0"/>
              </a:rPr>
              <a:t>Smart contact lenses</a:t>
            </a:r>
            <a:endParaRPr lang="ar-KW" sz="4800" b="1" dirty="0">
              <a:ln>
                <a:solidFill>
                  <a:schemeClr val="tx1"/>
                </a:solidFill>
              </a:ln>
              <a:solidFill>
                <a:srgbClr val="C00000"/>
              </a:solidFill>
              <a:latin typeface="Garamond" panose="02020404030301010803" pitchFamily="18" charset="0"/>
            </a:endParaRPr>
          </a:p>
        </p:txBody>
      </p:sp>
    </p:spTree>
    <p:extLst>
      <p:ext uri="{BB962C8B-B14F-4D97-AF65-F5344CB8AC3E}">
        <p14:creationId xmlns:p14="http://schemas.microsoft.com/office/powerpoint/2010/main" val="1811161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7164" y="0"/>
            <a:ext cx="4932218" cy="685743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91" y="2036618"/>
            <a:ext cx="6622473" cy="3948546"/>
          </a:xfrm>
          <a:prstGeom prst="rect">
            <a:avLst/>
          </a:prstGeom>
        </p:spPr>
      </p:pic>
    </p:spTree>
    <p:extLst>
      <p:ext uri="{BB962C8B-B14F-4D97-AF65-F5344CB8AC3E}">
        <p14:creationId xmlns:p14="http://schemas.microsoft.com/office/powerpoint/2010/main" val="2277010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830997"/>
          </a:xfrm>
          <a:prstGeom prst="rect">
            <a:avLst/>
          </a:prstGeom>
          <a:solidFill>
            <a:schemeClr val="tx1"/>
          </a:solidFill>
        </p:spPr>
        <p:txBody>
          <a:bodyPr wrap="square">
            <a:spAutoFit/>
          </a:bodyPr>
          <a:lstStyle/>
          <a:p>
            <a:pPr algn="ctr"/>
            <a:r>
              <a:rPr lang="en-US" sz="4800" b="1" dirty="0">
                <a:ln>
                  <a:solidFill>
                    <a:schemeClr val="bg1"/>
                  </a:solidFill>
                </a:ln>
                <a:solidFill>
                  <a:schemeClr val="bg1"/>
                </a:solidFill>
                <a:latin typeface="Garamond" panose="02020404030301010803" pitchFamily="18" charset="0"/>
              </a:rPr>
              <a:t>What is the purpose of the text?</a:t>
            </a:r>
          </a:p>
        </p:txBody>
      </p:sp>
      <p:pic>
        <p:nvPicPr>
          <p:cNvPr id="8" name="Picture 7"/>
          <p:cNvPicPr>
            <a:picLocks noChangeAspect="1"/>
          </p:cNvPicPr>
          <p:nvPr/>
        </p:nvPicPr>
        <p:blipFill rotWithShape="1">
          <a:blip r:embed="rId2">
            <a:lum bright="-20000" contrast="40000"/>
          </a:blip>
          <a:srcRect b="12556"/>
          <a:stretch/>
        </p:blipFill>
        <p:spPr>
          <a:xfrm>
            <a:off x="2313710" y="1052945"/>
            <a:ext cx="6927272" cy="5527964"/>
          </a:xfrm>
          <a:prstGeom prst="rect">
            <a:avLst/>
          </a:prstGeom>
        </p:spPr>
      </p:pic>
    </p:spTree>
    <p:extLst>
      <p:ext uri="{BB962C8B-B14F-4D97-AF65-F5344CB8AC3E}">
        <p14:creationId xmlns:p14="http://schemas.microsoft.com/office/powerpoint/2010/main" val="3874942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316692" cy="6918037"/>
          </a:xfrm>
          <a:prstGeom prst="rect">
            <a:avLst/>
          </a:prstGeom>
        </p:spPr>
      </p:pic>
      <p:sp>
        <p:nvSpPr>
          <p:cNvPr id="4" name="Title 1"/>
          <p:cNvSpPr txBox="1">
            <a:spLocks/>
          </p:cNvSpPr>
          <p:nvPr/>
        </p:nvSpPr>
        <p:spPr>
          <a:xfrm>
            <a:off x="3890093" y="2486909"/>
            <a:ext cx="4536504" cy="1944216"/>
          </a:xfrm>
          <a:prstGeom prst="rect">
            <a:avLst/>
          </a:prstGeom>
          <a:noFill/>
        </p:spPr>
        <p:txBody>
          <a:bodyPr vert="horz" lIns="91440" tIns="45720" rIns="91440" bIns="45720" rtlCol="1" anchor="ctr">
            <a:noAutofit/>
          </a:bodyPr>
          <a:lstStyle/>
          <a:p>
            <a:pPr algn="ctr" rtl="0">
              <a:spcBef>
                <a:spcPct val="0"/>
              </a:spcBef>
              <a:defRPr/>
            </a:pPr>
            <a:r>
              <a:rPr lang="en-US" sz="8000" b="1" dirty="0">
                <a:ln>
                  <a:solidFill>
                    <a:srgbClr val="FFFF00"/>
                  </a:solidFill>
                </a:ln>
                <a:solidFill>
                  <a:srgbClr val="FFFF00"/>
                </a:solidFill>
                <a:effectLst>
                  <a:glow rad="101600">
                    <a:schemeClr val="tx1">
                      <a:alpha val="40000"/>
                    </a:schemeClr>
                  </a:glow>
                  <a:outerShdw blurRad="38100" dist="38100" dir="2700000" algn="tl">
                    <a:srgbClr val="000000">
                      <a:alpha val="43137"/>
                    </a:srgbClr>
                  </a:outerShdw>
                </a:effectLst>
                <a:latin typeface="Garamond" panose="02020404030301010803" pitchFamily="18" charset="0"/>
                <a:ea typeface="+mj-ea"/>
                <a:cs typeface="Aharoni" pitchFamily="2" charset="-79"/>
              </a:rPr>
              <a:t>Closure</a:t>
            </a:r>
            <a:endParaRPr lang="ar-KW" sz="8000" b="1" dirty="0">
              <a:ln>
                <a:solidFill>
                  <a:schemeClr val="bg1"/>
                </a:solidFill>
              </a:ln>
              <a:solidFill>
                <a:schemeClr val="bg1"/>
              </a:solidFill>
              <a:effectLst>
                <a:glow rad="101600">
                  <a:schemeClr val="tx1">
                    <a:alpha val="40000"/>
                  </a:schemeClr>
                </a:glow>
                <a:outerShdw blurRad="38100" dist="38100" dir="2700000" algn="tl">
                  <a:srgbClr val="000000">
                    <a:alpha val="43137"/>
                  </a:srgbClr>
                </a:outerShdw>
              </a:effectLst>
              <a:latin typeface="Garamond" panose="02020404030301010803" pitchFamily="18" charset="0"/>
              <a:ea typeface="+mj-ea"/>
              <a:cs typeface="+mj-cs"/>
            </a:endParaRPr>
          </a:p>
        </p:txBody>
      </p:sp>
    </p:spTree>
    <p:extLst>
      <p:ext uri="{BB962C8B-B14F-4D97-AF65-F5344CB8AC3E}">
        <p14:creationId xmlns:p14="http://schemas.microsoft.com/office/powerpoint/2010/main" val="3677192996"/>
      </p:ext>
    </p:extLst>
  </p:cSld>
  <p:clrMapOvr>
    <a:masterClrMapping/>
  </p:clrMapOvr>
  <mc:AlternateContent xmlns:mc="http://schemas.openxmlformats.org/markup-compatibility/2006" xmlns:p14="http://schemas.microsoft.com/office/powerpoint/2010/main">
    <mc:Choice Requires="p14">
      <p:transition spd="slow" p14:dur="3000">
        <p14:doors dir="ver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8" y="0"/>
            <a:ext cx="12283970" cy="6858000"/>
          </a:xfrm>
          <a:prstGeom prst="rect">
            <a:avLst/>
          </a:prstGeom>
        </p:spPr>
      </p:pic>
      <p:sp>
        <p:nvSpPr>
          <p:cNvPr id="3" name="Rectangle 2"/>
          <p:cNvSpPr/>
          <p:nvPr/>
        </p:nvSpPr>
        <p:spPr>
          <a:xfrm>
            <a:off x="512618" y="512618"/>
            <a:ext cx="11014364" cy="1569660"/>
          </a:xfrm>
          <a:prstGeom prst="rect">
            <a:avLst/>
          </a:prstGeom>
          <a:solidFill>
            <a:srgbClr val="FFFFFF">
              <a:alpha val="85098"/>
            </a:srgbClr>
          </a:solidFill>
        </p:spPr>
        <p:txBody>
          <a:bodyPr wrap="square">
            <a:spAutoFit/>
          </a:bodyPr>
          <a:lstStyle/>
          <a:p>
            <a:pPr algn="ctr"/>
            <a:r>
              <a:rPr lang="en-US" sz="4800" b="1" dirty="0">
                <a:ln>
                  <a:solidFill>
                    <a:sysClr val="windowText" lastClr="000000"/>
                  </a:solidFill>
                </a:ln>
                <a:latin typeface="Garamond" panose="02020404030301010803" pitchFamily="18" charset="0"/>
              </a:rPr>
              <a:t>How would people communicate in the future?</a:t>
            </a:r>
          </a:p>
        </p:txBody>
      </p:sp>
    </p:spTree>
    <p:extLst>
      <p:ext uri="{BB962C8B-B14F-4D97-AF65-F5344CB8AC3E}">
        <p14:creationId xmlns:p14="http://schemas.microsoft.com/office/powerpoint/2010/main" val="2497239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p:cNvSpPr txBox="1">
            <a:spLocks/>
          </p:cNvSpPr>
          <p:nvPr/>
        </p:nvSpPr>
        <p:spPr>
          <a:xfrm>
            <a:off x="2945439" y="4019139"/>
            <a:ext cx="5926387" cy="846940"/>
          </a:xfrm>
          <a:prstGeom prst="rect">
            <a:avLst/>
          </a:prstGeom>
          <a:noFill/>
        </p:spPr>
        <p:txBody>
          <a:bodyPr vert="horz" lIns="91440" tIns="45720" rIns="91440" bIns="45720" rtlCol="1" anchor="ctr">
            <a:noAutofit/>
          </a:bodyPr>
          <a:lstStyle/>
          <a:p>
            <a:pPr algn="ctr" rtl="0">
              <a:spcBef>
                <a:spcPct val="0"/>
              </a:spcBef>
              <a:defRPr/>
            </a:pPr>
            <a:r>
              <a:rPr lang="en-US" sz="6000" b="1" dirty="0">
                <a:ln>
                  <a:solidFill>
                    <a:sysClr val="windowText" lastClr="000000"/>
                  </a:solidFill>
                </a:ln>
                <a:solidFill>
                  <a:schemeClr val="bg1"/>
                </a:solidFill>
                <a:effectLst>
                  <a:outerShdw blurRad="38100" dist="38100" dir="2700000" algn="tl">
                    <a:srgbClr val="000000">
                      <a:alpha val="43137"/>
                    </a:srgbClr>
                  </a:outerShdw>
                </a:effectLst>
                <a:latin typeface="Garamond" panose="02020404030301010803" pitchFamily="18" charset="0"/>
                <a:ea typeface="+mj-ea"/>
                <a:cs typeface="Aharoni" pitchFamily="2" charset="-79"/>
              </a:rPr>
              <a:t>Thank you</a:t>
            </a:r>
            <a:endParaRPr lang="ar-KW" sz="6000" b="1" dirty="0">
              <a:ln>
                <a:solidFill>
                  <a:sysClr val="windowText" lastClr="000000"/>
                </a:solidFill>
              </a:ln>
              <a:solidFill>
                <a:schemeClr val="bg1"/>
              </a:solidFill>
              <a:effectLst>
                <a:outerShdw blurRad="38100" dist="38100" dir="2700000" algn="tl">
                  <a:srgbClr val="000000">
                    <a:alpha val="43137"/>
                  </a:srgbClr>
                </a:outerShdw>
              </a:effectLst>
              <a:latin typeface="Garamond" panose="02020404030301010803" pitchFamily="18" charset="0"/>
              <a:ea typeface="+mj-ea"/>
              <a:cs typeface="+mj-cs"/>
            </a:endParaRPr>
          </a:p>
        </p:txBody>
      </p:sp>
    </p:spTree>
    <p:extLst>
      <p:ext uri="{BB962C8B-B14F-4D97-AF65-F5344CB8AC3E}">
        <p14:creationId xmlns:p14="http://schemas.microsoft.com/office/powerpoint/2010/main" val="2013547728"/>
      </p:ext>
    </p:extLst>
  </p:cSld>
  <p:clrMapOvr>
    <a:masterClrMapping/>
  </p:clrMapOvr>
  <mc:AlternateContent xmlns:mc="http://schemas.openxmlformats.org/markup-compatibility/2006" xmlns:p14="http://schemas.microsoft.com/office/powerpoint/2010/main">
    <mc:Choice Requires="p14">
      <p:transition spd="slow" p14:dur="30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1781" y="249382"/>
            <a:ext cx="11360728" cy="1569660"/>
          </a:xfrm>
          <a:prstGeom prst="rect">
            <a:avLst/>
          </a:prstGeom>
        </p:spPr>
        <p:txBody>
          <a:bodyPr wrap="square">
            <a:spAutoFit/>
          </a:bodyPr>
          <a:lstStyle/>
          <a:p>
            <a:pPr algn="ctr"/>
            <a:r>
              <a:rPr lang="en-US" sz="4800" b="1" i="0" u="none" strike="noStrike" baseline="0" dirty="0">
                <a:ln>
                  <a:solidFill>
                    <a:sysClr val="windowText" lastClr="000000"/>
                  </a:solidFill>
                </a:ln>
                <a:solidFill>
                  <a:srgbClr val="000000"/>
                </a:solidFill>
                <a:latin typeface="Garamond" panose="02020404030301010803" pitchFamily="18" charset="0"/>
              </a:rPr>
              <a:t>What inventions could be invented in the future</a:t>
            </a:r>
            <a:r>
              <a:rPr lang="en-US" sz="4800" b="1" i="0" u="none" strike="noStrike" dirty="0">
                <a:ln>
                  <a:solidFill>
                    <a:sysClr val="windowText" lastClr="000000"/>
                  </a:solidFill>
                </a:ln>
                <a:solidFill>
                  <a:srgbClr val="000000"/>
                </a:solidFill>
                <a:latin typeface="Garamond" panose="02020404030301010803" pitchFamily="18" charset="0"/>
              </a:rPr>
              <a:t>?</a:t>
            </a:r>
            <a:endParaRPr lang="en-US" sz="4800" b="1" i="0" u="none" strike="noStrike" baseline="0" dirty="0">
              <a:ln>
                <a:solidFill>
                  <a:sysClr val="windowText" lastClr="000000"/>
                </a:solidFill>
              </a:ln>
              <a:solidFill>
                <a:srgbClr val="000000"/>
              </a:solidFill>
              <a:latin typeface="Garamond" panose="02020404030301010803"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995055"/>
            <a:ext cx="6400800" cy="48629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95055"/>
            <a:ext cx="5791200" cy="4862945"/>
          </a:xfrm>
          <a:prstGeom prst="rect">
            <a:avLst/>
          </a:prstGeom>
        </p:spPr>
      </p:pic>
    </p:spTree>
    <p:extLst>
      <p:ext uri="{BB962C8B-B14F-4D97-AF65-F5344CB8AC3E}">
        <p14:creationId xmlns:p14="http://schemas.microsoft.com/office/powerpoint/2010/main" val="1881378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7029400"/>
          </a:xfrm>
          <a:prstGeom prst="rect">
            <a:avLst/>
          </a:prstGeom>
        </p:spPr>
      </p:pic>
      <p:sp>
        <p:nvSpPr>
          <p:cNvPr id="3" name="Title 1"/>
          <p:cNvSpPr txBox="1">
            <a:spLocks/>
          </p:cNvSpPr>
          <p:nvPr/>
        </p:nvSpPr>
        <p:spPr>
          <a:xfrm>
            <a:off x="335360" y="5454352"/>
            <a:ext cx="11570202" cy="854968"/>
          </a:xfrm>
          <a:prstGeom prst="rect">
            <a:avLst/>
          </a:prstGeom>
          <a:solidFill>
            <a:srgbClr val="000000"/>
          </a:solidFill>
        </p:spPr>
        <p:txBody>
          <a:bodyPr>
            <a:no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en-US" sz="4800" b="1" dirty="0">
                <a:ln w="38100">
                  <a:noFill/>
                </a:ln>
                <a:solidFill>
                  <a:srgbClr val="FFFF00"/>
                </a:solidFill>
                <a:effectLst>
                  <a:glow rad="101600">
                    <a:schemeClr val="accent2">
                      <a:satMod val="175000"/>
                      <a:alpha val="40000"/>
                    </a:schemeClr>
                  </a:glow>
                  <a:innerShdw blurRad="114300">
                    <a:prstClr val="black"/>
                  </a:innerShdw>
                </a:effectLst>
                <a:latin typeface="Garamond" panose="02020404030301010803" pitchFamily="18" charset="0"/>
              </a:rPr>
              <a:t>Let’s study the new words, shall we?</a:t>
            </a:r>
            <a:endParaRPr lang="ar-KW" sz="4800" b="1" dirty="0">
              <a:ln w="38100">
                <a:noFill/>
              </a:ln>
              <a:solidFill>
                <a:srgbClr val="FFFF00"/>
              </a:solidFill>
              <a:effectLst>
                <a:glow rad="101600">
                  <a:schemeClr val="accent2">
                    <a:satMod val="175000"/>
                    <a:alpha val="40000"/>
                  </a:schemeClr>
                </a:glow>
                <a:innerShdw blurRad="114300">
                  <a:prstClr val="black"/>
                </a:innerShdw>
              </a:effectLst>
              <a:latin typeface="Garamond" panose="02020404030301010803" pitchFamily="18" charset="0"/>
            </a:endParaRPr>
          </a:p>
        </p:txBody>
      </p:sp>
    </p:spTree>
    <p:extLst>
      <p:ext uri="{BB962C8B-B14F-4D97-AF65-F5344CB8AC3E}">
        <p14:creationId xmlns:p14="http://schemas.microsoft.com/office/powerpoint/2010/main" val="9957308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1262" y="0"/>
            <a:ext cx="10965543" cy="1569660"/>
          </a:xfrm>
          <a:prstGeom prst="rect">
            <a:avLst/>
          </a:prstGeom>
          <a:solidFill>
            <a:schemeClr val="bg1"/>
          </a:solidFill>
        </p:spPr>
        <p:txBody>
          <a:bodyPr wrap="square">
            <a:spAutoFit/>
          </a:bodyPr>
          <a:lstStyle/>
          <a:p>
            <a:pPr algn="ctr"/>
            <a:r>
              <a:rPr lang="en-US" sz="4800" b="1" dirty="0">
                <a:ln>
                  <a:solidFill>
                    <a:schemeClr val="tx1"/>
                  </a:solidFill>
                </a:ln>
                <a:latin typeface="Garamond" panose="02020404030301010803" pitchFamily="18" charset="0"/>
              </a:rPr>
              <a:t>There are </a:t>
            </a:r>
            <a:r>
              <a:rPr lang="en-US" sz="4800" b="1" dirty="0">
                <a:ln>
                  <a:solidFill>
                    <a:schemeClr val="tx1"/>
                  </a:solidFill>
                </a:ln>
                <a:solidFill>
                  <a:srgbClr val="C00000"/>
                </a:solidFill>
                <a:latin typeface="Garamond" panose="02020404030301010803" pitchFamily="18" charset="0"/>
              </a:rPr>
              <a:t>various</a:t>
            </a:r>
            <a:r>
              <a:rPr lang="en-US" sz="4800" b="1" dirty="0">
                <a:ln>
                  <a:solidFill>
                    <a:schemeClr val="tx1"/>
                  </a:solidFill>
                </a:ln>
                <a:latin typeface="Garamond" panose="02020404030301010803" pitchFamily="18" charset="0"/>
              </a:rPr>
              <a:t> sweets. </a:t>
            </a:r>
          </a:p>
          <a:p>
            <a:pPr algn="ctr"/>
            <a:r>
              <a:rPr lang="en-US" sz="4800" b="1" dirty="0">
                <a:ln>
                  <a:solidFill>
                    <a:schemeClr val="tx1"/>
                  </a:solidFill>
                </a:ln>
                <a:latin typeface="Garamond" panose="02020404030301010803" pitchFamily="18" charset="0"/>
              </a:rPr>
              <a:t>What’s your favourite one?</a:t>
            </a:r>
            <a:endParaRPr lang="ar-KW" sz="4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5891" y="1676399"/>
            <a:ext cx="7656945" cy="534785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5257"/>
            <a:ext cx="4645891" cy="5072743"/>
          </a:xfrm>
          <a:prstGeom prst="rect">
            <a:avLst/>
          </a:prstGeom>
        </p:spPr>
      </p:pic>
    </p:spTree>
    <p:extLst>
      <p:ext uri="{BB962C8B-B14F-4D97-AF65-F5344CB8AC3E}">
        <p14:creationId xmlns:p14="http://schemas.microsoft.com/office/powerpoint/2010/main" val="601838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ARIOUS - meaning in the Cambridge English Diction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
            <a:ext cx="12192000" cy="6889093"/>
          </a:xfrm>
          <a:prstGeom prst="rect">
            <a:avLst/>
          </a:prstGeom>
        </p:spPr>
      </p:pic>
      <p:sp>
        <p:nvSpPr>
          <p:cNvPr id="2" name="Title 1"/>
          <p:cNvSpPr>
            <a:spLocks noGrp="1"/>
          </p:cNvSpPr>
          <p:nvPr>
            <p:ph type="title"/>
          </p:nvPr>
        </p:nvSpPr>
        <p:spPr>
          <a:xfrm>
            <a:off x="493485" y="174171"/>
            <a:ext cx="5217885" cy="1201062"/>
          </a:xfrm>
          <a:solidFill>
            <a:schemeClr val="bg1"/>
          </a:solidFill>
        </p:spPr>
        <p:txBody>
          <a:bodyPr>
            <a:noAutofit/>
          </a:bodyPr>
          <a:lstStyle/>
          <a:p>
            <a:pPr algn="ctr"/>
            <a:r>
              <a:rPr lang="en-US" sz="8800" b="1" dirty="0">
                <a:ln>
                  <a:solidFill>
                    <a:schemeClr val="tx1"/>
                  </a:solidFill>
                </a:ln>
                <a:latin typeface="Garamond" panose="02020404030301010803" pitchFamily="18" charset="0"/>
                <a:cs typeface="Aharoni" pitchFamily="2" charset="-79"/>
              </a:rPr>
              <a:t>various</a:t>
            </a:r>
            <a:endParaRPr lang="ar-KW" sz="8800" b="1" dirty="0">
              <a:ln>
                <a:solidFill>
                  <a:schemeClr val="tx1"/>
                </a:solidFill>
              </a:ln>
              <a:latin typeface="Garamond" panose="02020404030301010803" pitchFamily="18" charset="0"/>
            </a:endParaRPr>
          </a:p>
        </p:txBody>
      </p:sp>
      <p:sp>
        <p:nvSpPr>
          <p:cNvPr id="3" name="Rectangle 2"/>
          <p:cNvSpPr/>
          <p:nvPr/>
        </p:nvSpPr>
        <p:spPr>
          <a:xfrm>
            <a:off x="656770" y="5476503"/>
            <a:ext cx="4891313" cy="830997"/>
          </a:xfrm>
          <a:prstGeom prst="rect">
            <a:avLst/>
          </a:prstGeom>
          <a:solidFill>
            <a:schemeClr val="bg1"/>
          </a:solidFill>
        </p:spPr>
        <p:txBody>
          <a:bodyPr wrap="square">
            <a:spAutoFit/>
          </a:bodyPr>
          <a:lstStyle/>
          <a:p>
            <a:pPr algn="ctr"/>
            <a:r>
              <a:rPr lang="en-US" sz="4800" b="1" dirty="0">
                <a:ln>
                  <a:solidFill>
                    <a:schemeClr val="tx1"/>
                  </a:solidFill>
                </a:ln>
                <a:latin typeface="Garamond" panose="02020404030301010803" pitchFamily="18" charset="0"/>
              </a:rPr>
              <a:t>many; different</a:t>
            </a:r>
            <a:endParaRPr lang="ar-KW" sz="4800" dirty="0">
              <a:ln>
                <a:solidFill>
                  <a:schemeClr val="tx1"/>
                </a:solidFill>
              </a:ln>
              <a:latin typeface="Garamond" panose="02020404030301010803" pitchFamily="18" charset="0"/>
            </a:endParaRPr>
          </a:p>
        </p:txBody>
      </p:sp>
    </p:spTree>
    <p:extLst>
      <p:ext uri="{BB962C8B-B14F-4D97-AF65-F5344CB8AC3E}">
        <p14:creationId xmlns:p14="http://schemas.microsoft.com/office/powerpoint/2010/main" val="285751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100"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5500" y="2355273"/>
            <a:ext cx="6175664" cy="427802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55273"/>
            <a:ext cx="5905500" cy="4278023"/>
          </a:xfrm>
          <a:prstGeom prst="rect">
            <a:avLst/>
          </a:prstGeom>
        </p:spPr>
      </p:pic>
      <p:sp>
        <p:nvSpPr>
          <p:cNvPr id="5" name="Rectangle 4"/>
          <p:cNvSpPr/>
          <p:nvPr/>
        </p:nvSpPr>
        <p:spPr>
          <a:xfrm>
            <a:off x="401781" y="0"/>
            <a:ext cx="11360728" cy="2308324"/>
          </a:xfrm>
          <a:prstGeom prst="rect">
            <a:avLst/>
          </a:prstGeom>
        </p:spPr>
        <p:txBody>
          <a:bodyPr wrap="square">
            <a:spAutoFit/>
          </a:bodyPr>
          <a:lstStyle/>
          <a:p>
            <a:pPr algn="ctr"/>
            <a:r>
              <a:rPr lang="en-US" sz="4800" b="1" dirty="0">
                <a:ln>
                  <a:solidFill>
                    <a:schemeClr val="tx1"/>
                  </a:solidFill>
                </a:ln>
                <a:latin typeface="Garamond" panose="02020404030301010803" pitchFamily="18" charset="0"/>
              </a:rPr>
              <a:t>This </a:t>
            </a:r>
            <a:r>
              <a:rPr lang="en-US" sz="4800" b="1" dirty="0">
                <a:ln>
                  <a:solidFill>
                    <a:schemeClr val="tx1"/>
                  </a:solidFill>
                </a:ln>
                <a:solidFill>
                  <a:srgbClr val="C00000"/>
                </a:solidFill>
                <a:latin typeface="Garamond" panose="02020404030301010803" pitchFamily="18" charset="0"/>
              </a:rPr>
              <a:t>wearable</a:t>
            </a:r>
            <a:r>
              <a:rPr lang="en-US" sz="4800" b="1" dirty="0">
                <a:ln>
                  <a:solidFill>
                    <a:schemeClr val="tx1"/>
                  </a:solidFill>
                </a:ln>
                <a:latin typeface="Garamond" panose="02020404030301010803" pitchFamily="18" charset="0"/>
              </a:rPr>
              <a:t> T-shirt can track your daily steps, calories burned, distance run or walked floors, just like a fitness tracker.</a:t>
            </a:r>
            <a:endParaRPr lang="en-US" sz="4800" b="1" i="0" u="none" strike="noStrike" baseline="0" dirty="0">
              <a:ln>
                <a:solidFill>
                  <a:schemeClr val="tx1"/>
                </a:solidFill>
              </a:ln>
              <a:solidFill>
                <a:srgbClr val="000000"/>
              </a:solidFill>
              <a:latin typeface="Garamond" panose="02020404030301010803" pitchFamily="18" charset="0"/>
            </a:endParaRPr>
          </a:p>
        </p:txBody>
      </p:sp>
    </p:spTree>
    <p:extLst>
      <p:ext uri="{BB962C8B-B14F-4D97-AF65-F5344CB8AC3E}">
        <p14:creationId xmlns:p14="http://schemas.microsoft.com/office/powerpoint/2010/main" val="4284686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D7DD247DD39A441B9A3C26F7BBAABB2" ma:contentTypeVersion="16" ma:contentTypeDescription="Create a new document." ma:contentTypeScope="" ma:versionID="c2478e495dd32a29d57673e8b66c0a80">
  <xsd:schema xmlns:xsd="http://www.w3.org/2001/XMLSchema" xmlns:xs="http://www.w3.org/2001/XMLSchema" xmlns:p="http://schemas.microsoft.com/office/2006/metadata/properties" xmlns:ns2="b97b0aa8-1781-4c54-a774-0e389bbc798c" xmlns:ns3="c254ae3f-3131-48d8-b26b-ed44294e533b" targetNamespace="http://schemas.microsoft.com/office/2006/metadata/properties" ma:root="true" ma:fieldsID="139fe3e767cbbca2ea5ff339e74201c9" ns2:_="" ns3:_="">
    <xsd:import namespace="b97b0aa8-1781-4c54-a774-0e389bbc798c"/>
    <xsd:import namespace="c254ae3f-3131-48d8-b26b-ed44294e533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7b0aa8-1781-4c54-a774-0e389bbc798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aa6012f-6f76-4bd2-ba88-948f847b5d82}" ma:internalName="TaxCatchAll" ma:showField="CatchAllData" ma:web="b97b0aa8-1781-4c54-a774-0e389bbc798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254ae3f-3131-48d8-b26b-ed44294e533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1fa80e8-f9fa-49b3-9546-d5146fade002"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97b0aa8-1781-4c54-a774-0e389bbc798c" xsi:nil="true"/>
    <lcf76f155ced4ddcb4097134ff3c332f xmlns="c254ae3f-3131-48d8-b26b-ed44294e533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C46F4D8-D436-4518-A6F5-62EFB903AAD5}">
  <ds:schemaRefs>
    <ds:schemaRef ds:uri="http://schemas.microsoft.com/sharepoint/v3/contenttype/forms"/>
  </ds:schemaRefs>
</ds:datastoreItem>
</file>

<file path=customXml/itemProps2.xml><?xml version="1.0" encoding="utf-8"?>
<ds:datastoreItem xmlns:ds="http://schemas.openxmlformats.org/officeDocument/2006/customXml" ds:itemID="{7F800246-6E2F-49A5-B034-4F8CD3F38D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7b0aa8-1781-4c54-a774-0e389bbc798c"/>
    <ds:schemaRef ds:uri="c254ae3f-3131-48d8-b26b-ed44294e53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CE48D55-52E3-4688-AD34-0888DF29E0CA}">
  <ds:schemaRef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purl.org/dc/elements/1.1/"/>
    <ds:schemaRef ds:uri="b97b0aa8-1781-4c54-a774-0e389bbc798c"/>
    <ds:schemaRef ds:uri="http://schemas.microsoft.com/office/2006/documentManagement/types"/>
    <ds:schemaRef ds:uri="c254ae3f-3131-48d8-b26b-ed44294e533b"/>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798</TotalTime>
  <Words>794</Words>
  <Application>Microsoft Office PowerPoint</Application>
  <PresentationFormat>Widescreen</PresentationFormat>
  <Paragraphs>79</Paragraphs>
  <Slides>48</Slides>
  <Notes>0</Notes>
  <HiddenSlides>0</HiddenSlides>
  <MMClips>14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Adobe Gothic Std B</vt:lpstr>
      <vt:lpstr>Aharoni</vt:lpstr>
      <vt:lpstr>Arial</vt:lpstr>
      <vt:lpstr>Calibri</vt:lpstr>
      <vt:lpstr>Calibri Light</vt:lpstr>
      <vt:lpstr>Garamond</vt:lpstr>
      <vt:lpstr>LinotypeInagur-Bold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various</vt:lpstr>
      <vt:lpstr>PowerPoint Presentation</vt:lpstr>
      <vt:lpstr>wearable</vt:lpstr>
      <vt:lpstr>PowerPoint Presentation</vt:lpstr>
      <vt:lpstr>bracelet</vt:lpstr>
      <vt:lpstr>PowerPoint Presentation</vt:lpstr>
      <vt:lpstr>skin</vt:lpstr>
      <vt:lpstr>PowerPoint Presentation</vt:lpstr>
      <vt:lpstr>access</vt:lpstr>
      <vt:lpstr>PowerPoint Presentation</vt:lpstr>
      <vt:lpstr>activate</vt:lpstr>
      <vt:lpstr>PowerPoint Presentation</vt:lpstr>
      <vt:lpstr>directly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acer-PC</dc:creator>
  <cp:lastModifiedBy>OmarRazan</cp:lastModifiedBy>
  <cp:revision>96</cp:revision>
  <dcterms:created xsi:type="dcterms:W3CDTF">2018-12-09T01:09:38Z</dcterms:created>
  <dcterms:modified xsi:type="dcterms:W3CDTF">2023-05-02T07:46:54Z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0x010100BD7DD247DD39A441B9A3C26F7BBAABB2</vt:lpwstr>
  </property>
  <property fmtid="{D5CDD505-2E9C-101B-9397-08002B2CF9AE}" pid="3" name="MediaServiceImageTags">
    <vt:lpwstr/>
  </property>
</Properties>
</file>